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0"/>
  </p:notesMasterIdLst>
  <p:handoutMasterIdLst>
    <p:handoutMasterId r:id="rId31"/>
  </p:handoutMasterIdLst>
  <p:sldIdLst>
    <p:sldId id="256" r:id="rId2"/>
    <p:sldId id="257" r:id="rId3"/>
    <p:sldId id="258" r:id="rId4"/>
    <p:sldId id="259" r:id="rId5"/>
    <p:sldId id="260" r:id="rId6"/>
    <p:sldId id="261" r:id="rId7"/>
    <p:sldId id="262" r:id="rId8"/>
    <p:sldId id="263" r:id="rId9"/>
    <p:sldId id="300" r:id="rId10"/>
    <p:sldId id="269" r:id="rId11"/>
    <p:sldId id="264" r:id="rId12"/>
    <p:sldId id="265" r:id="rId13"/>
    <p:sldId id="266" r:id="rId14"/>
    <p:sldId id="267" r:id="rId15"/>
    <p:sldId id="268" r:id="rId16"/>
    <p:sldId id="270" r:id="rId17"/>
    <p:sldId id="271" r:id="rId18"/>
    <p:sldId id="272" r:id="rId19"/>
    <p:sldId id="273" r:id="rId20"/>
    <p:sldId id="274" r:id="rId21"/>
    <p:sldId id="275" r:id="rId22"/>
    <p:sldId id="293" r:id="rId23"/>
    <p:sldId id="294" r:id="rId24"/>
    <p:sldId id="295" r:id="rId25"/>
    <p:sldId id="296" r:id="rId26"/>
    <p:sldId id="297" r:id="rId27"/>
    <p:sldId id="298" r:id="rId28"/>
    <p:sldId id="29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059DCEC-FBF9-2236-BA2C-5EA509FFA3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EEAC18-FC44-789C-AC72-D4D452B950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748524-8276-4F26-845D-589C14E03678}" type="datetimeFigureOut">
              <a:rPr lang="en-US" smtClean="0"/>
              <a:t>8/17/2025</a:t>
            </a:fld>
            <a:endParaRPr lang="en-US"/>
          </a:p>
        </p:txBody>
      </p:sp>
      <p:sp>
        <p:nvSpPr>
          <p:cNvPr id="4" name="Footer Placeholder 3">
            <a:extLst>
              <a:ext uri="{FF2B5EF4-FFF2-40B4-BE49-F238E27FC236}">
                <a16:creationId xmlns:a16="http://schemas.microsoft.com/office/drawing/2014/main" id="{0DF07377-9E5A-5D5A-F010-43C30E7E159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Madhuri Ma'am Notes</a:t>
            </a:r>
          </a:p>
        </p:txBody>
      </p:sp>
      <p:sp>
        <p:nvSpPr>
          <p:cNvPr id="5" name="Slide Number Placeholder 4">
            <a:extLst>
              <a:ext uri="{FF2B5EF4-FFF2-40B4-BE49-F238E27FC236}">
                <a16:creationId xmlns:a16="http://schemas.microsoft.com/office/drawing/2014/main" id="{E5EB7850-4FFB-B61E-5381-D9F6466E74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710675-1808-4BDF-B059-A6D8C2E73FCF}" type="slidenum">
              <a:rPr lang="en-US" smtClean="0"/>
              <a:t>‹#›</a:t>
            </a:fld>
            <a:endParaRPr lang="en-US"/>
          </a:p>
        </p:txBody>
      </p:sp>
    </p:spTree>
    <p:extLst>
      <p:ext uri="{BB962C8B-B14F-4D97-AF65-F5344CB8AC3E}">
        <p14:creationId xmlns:p14="http://schemas.microsoft.com/office/powerpoint/2010/main" val="124543589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D5A896-D278-4080-BAB0-91B2D6F647C5}" type="datetimeFigureOut">
              <a:rPr lang="en-US" smtClean="0"/>
              <a:t>8/17/2025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Madhuri Ma'am Notes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E2547-8A3A-46EA-8C66-A476C74F0CF8}" type="slidenum">
              <a:rPr lang="en-US" smtClean="0"/>
              <a:t>‹#›</a:t>
            </a:fld>
            <a:endParaRPr lang="en-US"/>
          </a:p>
        </p:txBody>
      </p:sp>
    </p:spTree>
    <p:extLst>
      <p:ext uri="{BB962C8B-B14F-4D97-AF65-F5344CB8AC3E}">
        <p14:creationId xmlns:p14="http://schemas.microsoft.com/office/powerpoint/2010/main" val="22450166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FE2547-8A3A-46EA-8C66-A476C74F0CF8}" type="slidenum">
              <a:rPr lang="en-US" smtClean="0"/>
              <a:t>6</a:t>
            </a:fld>
            <a:endParaRPr lang="en-US"/>
          </a:p>
        </p:txBody>
      </p:sp>
      <p:sp>
        <p:nvSpPr>
          <p:cNvPr id="5" name="Footer Placeholder 4">
            <a:extLst>
              <a:ext uri="{FF2B5EF4-FFF2-40B4-BE49-F238E27FC236}">
                <a16:creationId xmlns:a16="http://schemas.microsoft.com/office/drawing/2014/main" id="{8CC8FD3C-B493-BCE7-7349-EAEC9A0833A2}"/>
              </a:ext>
            </a:extLst>
          </p:cNvPr>
          <p:cNvSpPr>
            <a:spLocks noGrp="1"/>
          </p:cNvSpPr>
          <p:nvPr>
            <p:ph type="ftr" sz="quarter" idx="4"/>
          </p:nvPr>
        </p:nvSpPr>
        <p:spPr/>
        <p:txBody>
          <a:bodyPr/>
          <a:lstStyle/>
          <a:p>
            <a:r>
              <a:rPr lang="en-US"/>
              <a:t>Madhuri Ma'am Notes</a:t>
            </a:r>
          </a:p>
        </p:txBody>
      </p:sp>
    </p:spTree>
    <p:extLst>
      <p:ext uri="{BB962C8B-B14F-4D97-AF65-F5344CB8AC3E}">
        <p14:creationId xmlns:p14="http://schemas.microsoft.com/office/powerpoint/2010/main" val="755797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F8A128-C9F2-42BC-B381-446CE8D7C857}" type="slidenum">
              <a:rPr lang="en-US" smtClean="0"/>
              <a:t>25</a:t>
            </a:fld>
            <a:endParaRPr lang="en-US"/>
          </a:p>
        </p:txBody>
      </p:sp>
      <p:sp>
        <p:nvSpPr>
          <p:cNvPr id="5" name="Footer Placeholder 4">
            <a:extLst>
              <a:ext uri="{FF2B5EF4-FFF2-40B4-BE49-F238E27FC236}">
                <a16:creationId xmlns:a16="http://schemas.microsoft.com/office/drawing/2014/main" id="{E5C19073-FD83-39E6-4B4F-10A8751BC55F}"/>
              </a:ext>
            </a:extLst>
          </p:cNvPr>
          <p:cNvSpPr>
            <a:spLocks noGrp="1"/>
          </p:cNvSpPr>
          <p:nvPr>
            <p:ph type="ftr" sz="quarter" idx="4"/>
          </p:nvPr>
        </p:nvSpPr>
        <p:spPr/>
        <p:txBody>
          <a:bodyPr/>
          <a:lstStyle/>
          <a:p>
            <a:r>
              <a:rPr lang="en-US"/>
              <a:t>Madhuri Ma'am Notes</a:t>
            </a:r>
          </a:p>
        </p:txBody>
      </p:sp>
    </p:spTree>
    <p:extLst>
      <p:ext uri="{BB962C8B-B14F-4D97-AF65-F5344CB8AC3E}">
        <p14:creationId xmlns:p14="http://schemas.microsoft.com/office/powerpoint/2010/main" val="808924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FCCF57-5E10-4254-826C-95822D214AC7}" type="datetime1">
              <a:rPr lang="en-US" smtClean="0"/>
              <a:t>8/17/2025</a:t>
            </a:fld>
            <a:endParaRPr lang="en-US"/>
          </a:p>
        </p:txBody>
      </p:sp>
      <p:sp>
        <p:nvSpPr>
          <p:cNvPr id="5" name="Footer Placeholder 4"/>
          <p:cNvSpPr>
            <a:spLocks noGrp="1"/>
          </p:cNvSpPr>
          <p:nvPr>
            <p:ph type="ftr" sz="quarter" idx="11"/>
          </p:nvPr>
        </p:nvSpPr>
        <p:spPr/>
        <p:txBody>
          <a:bodyPr/>
          <a:lstStyle/>
          <a:p>
            <a:r>
              <a:rPr lang="en-US"/>
              <a:t>Madhuri Ma'am Notes</a:t>
            </a:r>
          </a:p>
        </p:txBody>
      </p:sp>
      <p:sp>
        <p:nvSpPr>
          <p:cNvPr id="6" name="Slide Number Placeholder 5"/>
          <p:cNvSpPr>
            <a:spLocks noGrp="1"/>
          </p:cNvSpPr>
          <p:nvPr>
            <p:ph type="sldNum" sz="quarter" idx="12"/>
          </p:nvPr>
        </p:nvSpPr>
        <p:spPr/>
        <p:txBody>
          <a:bodyPr/>
          <a:lstStyle/>
          <a:p>
            <a:fld id="{F0B8C198-C6D2-47B7-B957-3244D65642B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611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26B132-CB7C-466C-82EA-A9204FFE16E1}" type="datetime1">
              <a:rPr lang="en-US" smtClean="0"/>
              <a:t>8/17/2025</a:t>
            </a:fld>
            <a:endParaRPr lang="en-US"/>
          </a:p>
        </p:txBody>
      </p:sp>
      <p:sp>
        <p:nvSpPr>
          <p:cNvPr id="5" name="Footer Placeholder 4"/>
          <p:cNvSpPr>
            <a:spLocks noGrp="1"/>
          </p:cNvSpPr>
          <p:nvPr>
            <p:ph type="ftr" sz="quarter" idx="11"/>
          </p:nvPr>
        </p:nvSpPr>
        <p:spPr/>
        <p:txBody>
          <a:bodyPr/>
          <a:lstStyle/>
          <a:p>
            <a:r>
              <a:rPr lang="en-US"/>
              <a:t>Madhuri Ma'am Notes</a:t>
            </a:r>
          </a:p>
        </p:txBody>
      </p:sp>
      <p:sp>
        <p:nvSpPr>
          <p:cNvPr id="6" name="Slide Number Placeholder 5"/>
          <p:cNvSpPr>
            <a:spLocks noGrp="1"/>
          </p:cNvSpPr>
          <p:nvPr>
            <p:ph type="sldNum" sz="quarter" idx="12"/>
          </p:nvPr>
        </p:nvSpPr>
        <p:spPr/>
        <p:txBody>
          <a:bodyPr/>
          <a:lstStyle/>
          <a:p>
            <a:fld id="{F0B8C198-C6D2-47B7-B957-3244D65642B1}" type="slidenum">
              <a:rPr lang="en-US" smtClean="0"/>
              <a:t>‹#›</a:t>
            </a:fld>
            <a:endParaRPr lang="en-US"/>
          </a:p>
        </p:txBody>
      </p:sp>
    </p:spTree>
    <p:extLst>
      <p:ext uri="{BB962C8B-B14F-4D97-AF65-F5344CB8AC3E}">
        <p14:creationId xmlns:p14="http://schemas.microsoft.com/office/powerpoint/2010/main" val="2965114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42BB02-91A8-4C75-8F5E-517C74E71D92}" type="datetime1">
              <a:rPr lang="en-US" smtClean="0"/>
              <a:t>8/17/2025</a:t>
            </a:fld>
            <a:endParaRPr lang="en-US"/>
          </a:p>
        </p:txBody>
      </p:sp>
      <p:sp>
        <p:nvSpPr>
          <p:cNvPr id="5" name="Footer Placeholder 4"/>
          <p:cNvSpPr>
            <a:spLocks noGrp="1"/>
          </p:cNvSpPr>
          <p:nvPr>
            <p:ph type="ftr" sz="quarter" idx="11"/>
          </p:nvPr>
        </p:nvSpPr>
        <p:spPr/>
        <p:txBody>
          <a:bodyPr/>
          <a:lstStyle/>
          <a:p>
            <a:r>
              <a:rPr lang="en-US"/>
              <a:t>Madhuri Ma'am Notes</a:t>
            </a:r>
          </a:p>
        </p:txBody>
      </p:sp>
      <p:sp>
        <p:nvSpPr>
          <p:cNvPr id="6" name="Slide Number Placeholder 5"/>
          <p:cNvSpPr>
            <a:spLocks noGrp="1"/>
          </p:cNvSpPr>
          <p:nvPr>
            <p:ph type="sldNum" sz="quarter" idx="12"/>
          </p:nvPr>
        </p:nvSpPr>
        <p:spPr/>
        <p:txBody>
          <a:bodyPr/>
          <a:lstStyle/>
          <a:p>
            <a:fld id="{F0B8C198-C6D2-47B7-B957-3244D65642B1}" type="slidenum">
              <a:rPr lang="en-US" smtClean="0"/>
              <a:t>‹#›</a:t>
            </a:fld>
            <a:endParaRPr lang="en-US"/>
          </a:p>
        </p:txBody>
      </p:sp>
    </p:spTree>
    <p:extLst>
      <p:ext uri="{BB962C8B-B14F-4D97-AF65-F5344CB8AC3E}">
        <p14:creationId xmlns:p14="http://schemas.microsoft.com/office/powerpoint/2010/main" val="3445114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4B0643-6133-490A-A4CF-715486B382A5}" type="datetime1">
              <a:rPr lang="en-US" smtClean="0"/>
              <a:t>8/17/2025</a:t>
            </a:fld>
            <a:endParaRPr lang="en-US"/>
          </a:p>
        </p:txBody>
      </p:sp>
      <p:sp>
        <p:nvSpPr>
          <p:cNvPr id="5" name="Footer Placeholder 4"/>
          <p:cNvSpPr>
            <a:spLocks noGrp="1"/>
          </p:cNvSpPr>
          <p:nvPr>
            <p:ph type="ftr" sz="quarter" idx="11"/>
          </p:nvPr>
        </p:nvSpPr>
        <p:spPr/>
        <p:txBody>
          <a:bodyPr/>
          <a:lstStyle/>
          <a:p>
            <a:r>
              <a:rPr lang="en-US"/>
              <a:t>Madhuri Ma'am Notes</a:t>
            </a:r>
          </a:p>
        </p:txBody>
      </p:sp>
      <p:sp>
        <p:nvSpPr>
          <p:cNvPr id="6" name="Slide Number Placeholder 5"/>
          <p:cNvSpPr>
            <a:spLocks noGrp="1"/>
          </p:cNvSpPr>
          <p:nvPr>
            <p:ph type="sldNum" sz="quarter" idx="12"/>
          </p:nvPr>
        </p:nvSpPr>
        <p:spPr/>
        <p:txBody>
          <a:bodyPr/>
          <a:lstStyle/>
          <a:p>
            <a:fld id="{F0B8C198-C6D2-47B7-B957-3244D65642B1}" type="slidenum">
              <a:rPr lang="en-US" smtClean="0"/>
              <a:t>‹#›</a:t>
            </a:fld>
            <a:endParaRPr lang="en-US"/>
          </a:p>
        </p:txBody>
      </p:sp>
    </p:spTree>
    <p:extLst>
      <p:ext uri="{BB962C8B-B14F-4D97-AF65-F5344CB8AC3E}">
        <p14:creationId xmlns:p14="http://schemas.microsoft.com/office/powerpoint/2010/main" val="714089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207C85-CF41-4915-BB23-F77360A0B802}" type="datetime1">
              <a:rPr lang="en-US" smtClean="0"/>
              <a:t>8/17/2025</a:t>
            </a:fld>
            <a:endParaRPr lang="en-US"/>
          </a:p>
        </p:txBody>
      </p:sp>
      <p:sp>
        <p:nvSpPr>
          <p:cNvPr id="5" name="Footer Placeholder 4"/>
          <p:cNvSpPr>
            <a:spLocks noGrp="1"/>
          </p:cNvSpPr>
          <p:nvPr>
            <p:ph type="ftr" sz="quarter" idx="11"/>
          </p:nvPr>
        </p:nvSpPr>
        <p:spPr/>
        <p:txBody>
          <a:bodyPr/>
          <a:lstStyle/>
          <a:p>
            <a:r>
              <a:rPr lang="en-US"/>
              <a:t>Madhuri Ma'am Notes</a:t>
            </a:r>
          </a:p>
        </p:txBody>
      </p:sp>
      <p:sp>
        <p:nvSpPr>
          <p:cNvPr id="6" name="Slide Number Placeholder 5"/>
          <p:cNvSpPr>
            <a:spLocks noGrp="1"/>
          </p:cNvSpPr>
          <p:nvPr>
            <p:ph type="sldNum" sz="quarter" idx="12"/>
          </p:nvPr>
        </p:nvSpPr>
        <p:spPr/>
        <p:txBody>
          <a:bodyPr/>
          <a:lstStyle/>
          <a:p>
            <a:fld id="{F0B8C198-C6D2-47B7-B957-3244D65642B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147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4BE7D5-7F02-492D-A7F7-19A30BC380E7}" type="datetime1">
              <a:rPr lang="en-US" smtClean="0"/>
              <a:t>8/17/2025</a:t>
            </a:fld>
            <a:endParaRPr lang="en-US"/>
          </a:p>
        </p:txBody>
      </p:sp>
      <p:sp>
        <p:nvSpPr>
          <p:cNvPr id="6" name="Footer Placeholder 5"/>
          <p:cNvSpPr>
            <a:spLocks noGrp="1"/>
          </p:cNvSpPr>
          <p:nvPr>
            <p:ph type="ftr" sz="quarter" idx="11"/>
          </p:nvPr>
        </p:nvSpPr>
        <p:spPr/>
        <p:txBody>
          <a:bodyPr/>
          <a:lstStyle/>
          <a:p>
            <a:r>
              <a:rPr lang="en-US"/>
              <a:t>Madhuri Ma'am Notes</a:t>
            </a:r>
          </a:p>
        </p:txBody>
      </p:sp>
      <p:sp>
        <p:nvSpPr>
          <p:cNvPr id="7" name="Slide Number Placeholder 6"/>
          <p:cNvSpPr>
            <a:spLocks noGrp="1"/>
          </p:cNvSpPr>
          <p:nvPr>
            <p:ph type="sldNum" sz="quarter" idx="12"/>
          </p:nvPr>
        </p:nvSpPr>
        <p:spPr/>
        <p:txBody>
          <a:bodyPr/>
          <a:lstStyle/>
          <a:p>
            <a:fld id="{F0B8C198-C6D2-47B7-B957-3244D65642B1}" type="slidenum">
              <a:rPr lang="en-US" smtClean="0"/>
              <a:t>‹#›</a:t>
            </a:fld>
            <a:endParaRPr lang="en-US"/>
          </a:p>
        </p:txBody>
      </p:sp>
    </p:spTree>
    <p:extLst>
      <p:ext uri="{BB962C8B-B14F-4D97-AF65-F5344CB8AC3E}">
        <p14:creationId xmlns:p14="http://schemas.microsoft.com/office/powerpoint/2010/main" val="2121401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9B0F98-31C1-4F64-AA32-9F91E37AC787}" type="datetime1">
              <a:rPr lang="en-US" smtClean="0"/>
              <a:t>8/17/2025</a:t>
            </a:fld>
            <a:endParaRPr lang="en-US"/>
          </a:p>
        </p:txBody>
      </p:sp>
      <p:sp>
        <p:nvSpPr>
          <p:cNvPr id="8" name="Footer Placeholder 7"/>
          <p:cNvSpPr>
            <a:spLocks noGrp="1"/>
          </p:cNvSpPr>
          <p:nvPr>
            <p:ph type="ftr" sz="quarter" idx="11"/>
          </p:nvPr>
        </p:nvSpPr>
        <p:spPr/>
        <p:txBody>
          <a:bodyPr/>
          <a:lstStyle/>
          <a:p>
            <a:r>
              <a:rPr lang="en-US"/>
              <a:t>Madhuri Ma'am Notes</a:t>
            </a:r>
          </a:p>
        </p:txBody>
      </p:sp>
      <p:sp>
        <p:nvSpPr>
          <p:cNvPr id="9" name="Slide Number Placeholder 8"/>
          <p:cNvSpPr>
            <a:spLocks noGrp="1"/>
          </p:cNvSpPr>
          <p:nvPr>
            <p:ph type="sldNum" sz="quarter" idx="12"/>
          </p:nvPr>
        </p:nvSpPr>
        <p:spPr/>
        <p:txBody>
          <a:bodyPr/>
          <a:lstStyle/>
          <a:p>
            <a:fld id="{F0B8C198-C6D2-47B7-B957-3244D65642B1}" type="slidenum">
              <a:rPr lang="en-US" smtClean="0"/>
              <a:t>‹#›</a:t>
            </a:fld>
            <a:endParaRPr lang="en-US"/>
          </a:p>
        </p:txBody>
      </p:sp>
    </p:spTree>
    <p:extLst>
      <p:ext uri="{BB962C8B-B14F-4D97-AF65-F5344CB8AC3E}">
        <p14:creationId xmlns:p14="http://schemas.microsoft.com/office/powerpoint/2010/main" val="453152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988DAB-4703-4E1C-8006-D75222380DC3}" type="datetime1">
              <a:rPr lang="en-US" smtClean="0"/>
              <a:t>8/17/2025</a:t>
            </a:fld>
            <a:endParaRPr lang="en-US"/>
          </a:p>
        </p:txBody>
      </p:sp>
      <p:sp>
        <p:nvSpPr>
          <p:cNvPr id="4" name="Footer Placeholder 3"/>
          <p:cNvSpPr>
            <a:spLocks noGrp="1"/>
          </p:cNvSpPr>
          <p:nvPr>
            <p:ph type="ftr" sz="quarter" idx="11"/>
          </p:nvPr>
        </p:nvSpPr>
        <p:spPr/>
        <p:txBody>
          <a:bodyPr/>
          <a:lstStyle/>
          <a:p>
            <a:r>
              <a:rPr lang="en-US"/>
              <a:t>Madhuri Ma'am Notes</a:t>
            </a:r>
          </a:p>
        </p:txBody>
      </p:sp>
      <p:sp>
        <p:nvSpPr>
          <p:cNvPr id="5" name="Slide Number Placeholder 4"/>
          <p:cNvSpPr>
            <a:spLocks noGrp="1"/>
          </p:cNvSpPr>
          <p:nvPr>
            <p:ph type="sldNum" sz="quarter" idx="12"/>
          </p:nvPr>
        </p:nvSpPr>
        <p:spPr/>
        <p:txBody>
          <a:bodyPr/>
          <a:lstStyle/>
          <a:p>
            <a:fld id="{F0B8C198-C6D2-47B7-B957-3244D65642B1}" type="slidenum">
              <a:rPr lang="en-US" smtClean="0"/>
              <a:t>‹#›</a:t>
            </a:fld>
            <a:endParaRPr lang="en-US"/>
          </a:p>
        </p:txBody>
      </p:sp>
    </p:spTree>
    <p:extLst>
      <p:ext uri="{BB962C8B-B14F-4D97-AF65-F5344CB8AC3E}">
        <p14:creationId xmlns:p14="http://schemas.microsoft.com/office/powerpoint/2010/main" val="2115470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093B31C-3776-49C5-BF51-A879F0A91FBA}" type="datetime1">
              <a:rPr lang="en-US" smtClean="0"/>
              <a:t>8/17/2025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Madhuri Ma'am Notes</a:t>
            </a:r>
          </a:p>
        </p:txBody>
      </p:sp>
      <p:sp>
        <p:nvSpPr>
          <p:cNvPr id="9" name="Slide Number Placeholder 8"/>
          <p:cNvSpPr>
            <a:spLocks noGrp="1"/>
          </p:cNvSpPr>
          <p:nvPr>
            <p:ph type="sldNum" sz="quarter" idx="12"/>
          </p:nvPr>
        </p:nvSpPr>
        <p:spPr/>
        <p:txBody>
          <a:bodyPr/>
          <a:lstStyle/>
          <a:p>
            <a:fld id="{F0B8C198-C6D2-47B7-B957-3244D65642B1}" type="slidenum">
              <a:rPr lang="en-US" smtClean="0"/>
              <a:t>‹#›</a:t>
            </a:fld>
            <a:endParaRPr lang="en-US"/>
          </a:p>
        </p:txBody>
      </p:sp>
    </p:spTree>
    <p:extLst>
      <p:ext uri="{BB962C8B-B14F-4D97-AF65-F5344CB8AC3E}">
        <p14:creationId xmlns:p14="http://schemas.microsoft.com/office/powerpoint/2010/main" val="2432590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9A8DDFC-B5D4-4E8C-BFE7-2B4F45F74F56}" type="datetime1">
              <a:rPr lang="en-US" smtClean="0"/>
              <a:t>8/17/2025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Madhuri Ma'am Notes</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0B8C198-C6D2-47B7-B957-3244D65642B1}" type="slidenum">
              <a:rPr lang="en-US" smtClean="0"/>
              <a:t>‹#›</a:t>
            </a:fld>
            <a:endParaRPr lang="en-US"/>
          </a:p>
        </p:txBody>
      </p:sp>
    </p:spTree>
    <p:extLst>
      <p:ext uri="{BB962C8B-B14F-4D97-AF65-F5344CB8AC3E}">
        <p14:creationId xmlns:p14="http://schemas.microsoft.com/office/powerpoint/2010/main" val="1063355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04B860-849E-45EE-AA4A-DF0F52E0CCA6}" type="datetime1">
              <a:rPr lang="en-US" smtClean="0"/>
              <a:t>8/17/2025</a:t>
            </a:fld>
            <a:endParaRPr lang="en-US"/>
          </a:p>
        </p:txBody>
      </p:sp>
      <p:sp>
        <p:nvSpPr>
          <p:cNvPr id="6" name="Footer Placeholder 5"/>
          <p:cNvSpPr>
            <a:spLocks noGrp="1"/>
          </p:cNvSpPr>
          <p:nvPr>
            <p:ph type="ftr" sz="quarter" idx="11"/>
          </p:nvPr>
        </p:nvSpPr>
        <p:spPr/>
        <p:txBody>
          <a:bodyPr/>
          <a:lstStyle/>
          <a:p>
            <a:r>
              <a:rPr lang="en-US"/>
              <a:t>Madhuri Ma'am Notes</a:t>
            </a:r>
          </a:p>
        </p:txBody>
      </p:sp>
      <p:sp>
        <p:nvSpPr>
          <p:cNvPr id="7" name="Slide Number Placeholder 6"/>
          <p:cNvSpPr>
            <a:spLocks noGrp="1"/>
          </p:cNvSpPr>
          <p:nvPr>
            <p:ph type="sldNum" sz="quarter" idx="12"/>
          </p:nvPr>
        </p:nvSpPr>
        <p:spPr/>
        <p:txBody>
          <a:bodyPr/>
          <a:lstStyle/>
          <a:p>
            <a:fld id="{F0B8C198-C6D2-47B7-B957-3244D65642B1}" type="slidenum">
              <a:rPr lang="en-US" smtClean="0"/>
              <a:t>‹#›</a:t>
            </a:fld>
            <a:endParaRPr lang="en-US"/>
          </a:p>
        </p:txBody>
      </p:sp>
    </p:spTree>
    <p:extLst>
      <p:ext uri="{BB962C8B-B14F-4D97-AF65-F5344CB8AC3E}">
        <p14:creationId xmlns:p14="http://schemas.microsoft.com/office/powerpoint/2010/main" val="4125654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0669D42-224A-4439-BB14-8D2C1127B42D}" type="datetime1">
              <a:rPr lang="en-US" smtClean="0"/>
              <a:t>8/17/2025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Madhuri Ma'am Notes</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0B8C198-C6D2-47B7-B957-3244D65642B1}"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4060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600D9-40E0-C0CD-16D4-42929DDD7147}"/>
              </a:ext>
            </a:extLst>
          </p:cNvPr>
          <p:cNvSpPr>
            <a:spLocks noGrp="1"/>
          </p:cNvSpPr>
          <p:nvPr>
            <p:ph type="ctrTitle"/>
          </p:nvPr>
        </p:nvSpPr>
        <p:spPr>
          <a:xfrm>
            <a:off x="453088" y="1017281"/>
            <a:ext cx="11352325" cy="3566160"/>
          </a:xfrm>
        </p:spPr>
        <p:txBody>
          <a:bodyPr>
            <a:noAutofit/>
          </a:bodyPr>
          <a:lstStyle/>
          <a:p>
            <a:pPr algn="l"/>
            <a:r>
              <a:rPr lang="en-US" sz="5400" b="1" dirty="0">
                <a:solidFill>
                  <a:srgbClr val="FF0000"/>
                </a:solidFill>
                <a:latin typeface="Algerian" panose="04020705040A02060702" pitchFamily="82" charset="0"/>
              </a:rPr>
              <a:t>Unit – 1</a:t>
            </a:r>
            <a:br>
              <a:rPr lang="en-US" sz="3600" b="1" dirty="0">
                <a:solidFill>
                  <a:srgbClr val="FF0000"/>
                </a:solidFill>
                <a:latin typeface="Algerian" panose="04020705040A02060702" pitchFamily="82" charset="0"/>
              </a:rPr>
            </a:br>
            <a:r>
              <a:rPr lang="en-US" sz="3600" b="1" dirty="0">
                <a:highlight>
                  <a:srgbClr val="FFFF00"/>
                </a:highlight>
              </a:rPr>
              <a:t>Comprehensive Listening skills</a:t>
            </a:r>
            <a:br>
              <a:rPr lang="en-US" sz="3600" b="1" dirty="0"/>
            </a:br>
            <a:r>
              <a:rPr lang="en-US" sz="3600" b="1" dirty="0"/>
              <a:t>1.1  WHAT AND WHY </a:t>
            </a:r>
            <a:br>
              <a:rPr lang="en-US" sz="3600" b="1" dirty="0"/>
            </a:br>
            <a:r>
              <a:rPr lang="en-US" sz="3600" b="1" dirty="0"/>
              <a:t>1.2  Techniques for improving </a:t>
            </a:r>
            <a:br>
              <a:rPr lang="en-US" sz="3600" b="1" dirty="0"/>
            </a:br>
            <a:r>
              <a:rPr lang="en-US" sz="3600" b="1" dirty="0"/>
              <a:t>listening  skills</a:t>
            </a:r>
            <a:br>
              <a:rPr lang="en-US" sz="3600" b="1" dirty="0"/>
            </a:br>
            <a:r>
              <a:rPr lang="en-US" sz="3600" b="1" dirty="0">
                <a:solidFill>
                  <a:srgbClr val="FF0000"/>
                </a:solidFill>
                <a:latin typeface="Algerian" panose="04020705040A02060702" pitchFamily="82" charset="0"/>
              </a:rPr>
              <a:t> </a:t>
            </a:r>
            <a:br>
              <a:rPr lang="en-US" sz="3600" b="1" dirty="0">
                <a:solidFill>
                  <a:srgbClr val="FF0000"/>
                </a:solidFill>
                <a:latin typeface="Algerian" panose="04020705040A02060702" pitchFamily="82" charset="0"/>
              </a:rPr>
            </a:br>
            <a:br>
              <a:rPr lang="en-US" sz="3600" b="1" dirty="0">
                <a:solidFill>
                  <a:srgbClr val="FF0000"/>
                </a:solidFill>
                <a:latin typeface="Algerian" panose="04020705040A02060702" pitchFamily="82" charset="0"/>
              </a:rPr>
            </a:br>
            <a:endParaRPr lang="en-US" sz="3600" b="1" dirty="0">
              <a:solidFill>
                <a:srgbClr val="FF0000"/>
              </a:solidFill>
              <a:latin typeface="Algerian" panose="04020705040A02060702" pitchFamily="82" charset="0"/>
            </a:endParaRPr>
          </a:p>
        </p:txBody>
      </p:sp>
      <p:sp>
        <p:nvSpPr>
          <p:cNvPr id="3" name="Subtitle 2">
            <a:extLst>
              <a:ext uri="{FF2B5EF4-FFF2-40B4-BE49-F238E27FC236}">
                <a16:creationId xmlns:a16="http://schemas.microsoft.com/office/drawing/2014/main" id="{5DE224AF-23CE-D6A7-959E-ABB8E7B3A377}"/>
              </a:ext>
            </a:extLst>
          </p:cNvPr>
          <p:cNvSpPr>
            <a:spLocks noGrp="1"/>
          </p:cNvSpPr>
          <p:nvPr>
            <p:ph type="subTitle" idx="1"/>
          </p:nvPr>
        </p:nvSpPr>
        <p:spPr>
          <a:xfrm>
            <a:off x="228308" y="4455621"/>
            <a:ext cx="11352325" cy="1143000"/>
          </a:xfrm>
        </p:spPr>
        <p:txBody>
          <a:bodyPr>
            <a:normAutofit/>
          </a:bodyPr>
          <a:lstStyle/>
          <a:p>
            <a:r>
              <a:rPr lang="en-US" sz="4800" b="1" dirty="0">
                <a:latin typeface="Arial Black" panose="020B0A04020102020204" pitchFamily="34" charset="0"/>
              </a:rPr>
              <a:t>3</a:t>
            </a:r>
            <a:r>
              <a:rPr lang="en-US" sz="4800" b="1" baseline="30000" dirty="0">
                <a:latin typeface="Arial Black" panose="020B0A04020102020204" pitchFamily="34" charset="0"/>
              </a:rPr>
              <a:t>rd</a:t>
            </a:r>
            <a:r>
              <a:rPr lang="en-US" sz="4800" b="1" dirty="0">
                <a:latin typeface="Arial Black" panose="020B0A04020102020204" pitchFamily="34" charset="0"/>
              </a:rPr>
              <a:t> semester </a:t>
            </a:r>
          </a:p>
        </p:txBody>
      </p:sp>
      <p:pic>
        <p:nvPicPr>
          <p:cNvPr id="4" name="Picture 3">
            <a:extLst>
              <a:ext uri="{FF2B5EF4-FFF2-40B4-BE49-F238E27FC236}">
                <a16:creationId xmlns:a16="http://schemas.microsoft.com/office/drawing/2014/main" id="{C8D421D6-6A77-81C9-0CBD-F3F6205D8D84}"/>
              </a:ext>
            </a:extLst>
          </p:cNvPr>
          <p:cNvPicPr>
            <a:picLocks noChangeAspect="1"/>
          </p:cNvPicPr>
          <p:nvPr/>
        </p:nvPicPr>
        <p:blipFill>
          <a:blip r:embed="rId2"/>
          <a:stretch>
            <a:fillRect/>
          </a:stretch>
        </p:blipFill>
        <p:spPr>
          <a:xfrm>
            <a:off x="6080089" y="319303"/>
            <a:ext cx="5950104" cy="4136318"/>
          </a:xfrm>
          <a:prstGeom prst="rect">
            <a:avLst/>
          </a:prstGeom>
        </p:spPr>
      </p:pic>
      <p:sp>
        <p:nvSpPr>
          <p:cNvPr id="5" name="Date Placeholder 4">
            <a:extLst>
              <a:ext uri="{FF2B5EF4-FFF2-40B4-BE49-F238E27FC236}">
                <a16:creationId xmlns:a16="http://schemas.microsoft.com/office/drawing/2014/main" id="{F823A127-7F12-99E5-7646-72D1B9666E61}"/>
              </a:ext>
            </a:extLst>
          </p:cNvPr>
          <p:cNvSpPr>
            <a:spLocks noGrp="1"/>
          </p:cNvSpPr>
          <p:nvPr>
            <p:ph type="dt" sz="half" idx="10"/>
          </p:nvPr>
        </p:nvSpPr>
        <p:spPr/>
        <p:txBody>
          <a:bodyPr/>
          <a:lstStyle/>
          <a:p>
            <a:fld id="{4E8F41BD-6D0D-42FC-A933-5952CB1B4275}" type="datetime1">
              <a:rPr lang="en-US" smtClean="0"/>
              <a:t>8/17/2025</a:t>
            </a:fld>
            <a:endParaRPr lang="en-US"/>
          </a:p>
        </p:txBody>
      </p:sp>
      <p:sp>
        <p:nvSpPr>
          <p:cNvPr id="6" name="Footer Placeholder 5">
            <a:extLst>
              <a:ext uri="{FF2B5EF4-FFF2-40B4-BE49-F238E27FC236}">
                <a16:creationId xmlns:a16="http://schemas.microsoft.com/office/drawing/2014/main" id="{CCA19841-1098-6D9D-46D8-110A3E573D18}"/>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3117438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1A1546-7D67-217D-67E1-FCC6717545A4}"/>
              </a:ext>
            </a:extLst>
          </p:cNvPr>
          <p:cNvPicPr>
            <a:picLocks noChangeAspect="1"/>
          </p:cNvPicPr>
          <p:nvPr/>
        </p:nvPicPr>
        <p:blipFill>
          <a:blip r:embed="rId2"/>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7C8F9A81-B52F-B735-7C69-1BEA9B6DA4EC}"/>
              </a:ext>
            </a:extLst>
          </p:cNvPr>
          <p:cNvSpPr>
            <a:spLocks noGrp="1"/>
          </p:cNvSpPr>
          <p:nvPr>
            <p:ph type="dt" sz="half" idx="10"/>
          </p:nvPr>
        </p:nvSpPr>
        <p:spPr/>
        <p:txBody>
          <a:bodyPr/>
          <a:lstStyle/>
          <a:p>
            <a:fld id="{F6A0EFB3-8D4E-4AF9-AEC9-05D502D7FF7D}" type="datetime1">
              <a:rPr lang="en-US" smtClean="0"/>
              <a:t>8/17/2025</a:t>
            </a:fld>
            <a:endParaRPr lang="en-US"/>
          </a:p>
        </p:txBody>
      </p:sp>
      <p:sp>
        <p:nvSpPr>
          <p:cNvPr id="4" name="Footer Placeholder 3">
            <a:extLst>
              <a:ext uri="{FF2B5EF4-FFF2-40B4-BE49-F238E27FC236}">
                <a16:creationId xmlns:a16="http://schemas.microsoft.com/office/drawing/2014/main" id="{F9322CC2-9652-7795-EFD1-2C80F9A98E4C}"/>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1773955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A00770-38F9-2774-12C5-4967047659C1}"/>
              </a:ext>
            </a:extLst>
          </p:cNvPr>
          <p:cNvSpPr txBox="1"/>
          <p:nvPr/>
        </p:nvSpPr>
        <p:spPr>
          <a:xfrm>
            <a:off x="658763" y="295522"/>
            <a:ext cx="6538450" cy="5685595"/>
          </a:xfrm>
          <a:prstGeom prst="rect">
            <a:avLst/>
          </a:prstGeom>
          <a:noFill/>
        </p:spPr>
        <p:txBody>
          <a:bodyPr wrap="square">
            <a:spAutoFit/>
          </a:bodyPr>
          <a:lstStyle/>
          <a:p>
            <a:pPr marL="6350" marR="0" indent="-6350">
              <a:lnSpc>
                <a:spcPct val="107000"/>
              </a:lnSpc>
              <a:spcAft>
                <a:spcPts val="1490"/>
              </a:spcAft>
              <a:buNone/>
            </a:pPr>
            <a:r>
              <a:rPr lang="en-US" sz="6000" b="1" kern="100" dirty="0">
                <a:solidFill>
                  <a:srgbClr val="000000"/>
                </a:solidFill>
                <a:effectLst/>
                <a:highlight>
                  <a:srgbClr val="FFFF00"/>
                </a:highlight>
                <a:latin typeface="Times New Roman" panose="02020603050405020304" pitchFamily="18" charset="0"/>
                <a:ea typeface="Times New Roman" panose="02020603050405020304" pitchFamily="18" charset="0"/>
              </a:rPr>
              <a:t>3. Patience </a:t>
            </a:r>
          </a:p>
          <a:p>
            <a:pPr marL="6350" marR="0" indent="-6350" algn="just">
              <a:lnSpc>
                <a:spcPct val="112000"/>
              </a:lnSpc>
              <a:spcAft>
                <a:spcPts val="1430"/>
              </a:spcAft>
              <a:buNone/>
            </a:pPr>
            <a:r>
              <a:rPr lang="en-US" sz="2400" kern="100" dirty="0">
                <a:solidFill>
                  <a:srgbClr val="000000"/>
                </a:solidFill>
                <a:effectLst/>
                <a:latin typeface="Times New Roman" panose="02020603050405020304" pitchFamily="18" charset="0"/>
                <a:ea typeface="Times New Roman" panose="02020603050405020304" pitchFamily="18" charset="0"/>
              </a:rPr>
              <a:t>Patience is crucial for comprehensive listening as it </a:t>
            </a:r>
            <a:r>
              <a:rPr lang="en-US" sz="2400" kern="100" dirty="0">
                <a:solidFill>
                  <a:srgbClr val="FF0000"/>
                </a:solidFill>
                <a:effectLst/>
                <a:latin typeface="Times New Roman" panose="02020603050405020304" pitchFamily="18" charset="0"/>
                <a:ea typeface="Times New Roman" panose="02020603050405020304" pitchFamily="18" charset="0"/>
              </a:rPr>
              <a:t>allows the listener to give the speaker ample time to express their thoughts without interruption. </a:t>
            </a:r>
            <a:r>
              <a:rPr lang="en-US" sz="2400" kern="100" dirty="0">
                <a:effectLst/>
                <a:latin typeface="Times New Roman" panose="02020603050405020304" pitchFamily="18" charset="0"/>
                <a:ea typeface="Times New Roman" panose="02020603050405020304" pitchFamily="18" charset="0"/>
              </a:rPr>
              <a:t>This </a:t>
            </a:r>
            <a:r>
              <a:rPr lang="en-US" sz="2400" kern="100" dirty="0">
                <a:solidFill>
                  <a:srgbClr val="000000"/>
                </a:solidFill>
                <a:effectLst/>
                <a:latin typeface="Times New Roman" panose="02020603050405020304" pitchFamily="18" charset="0"/>
                <a:ea typeface="Times New Roman" panose="02020603050405020304" pitchFamily="18" charset="0"/>
              </a:rPr>
              <a:t>includes being comfortable with pauses and silences, which can provide the speaker with the space needed to articulate their message fully. </a:t>
            </a:r>
          </a:p>
          <a:p>
            <a:pPr marL="6350" marR="0" indent="-6350" algn="just">
              <a:lnSpc>
                <a:spcPct val="112000"/>
              </a:lnSpc>
              <a:spcAft>
                <a:spcPts val="1035"/>
              </a:spcAft>
              <a:buNone/>
            </a:pPr>
            <a:r>
              <a:rPr lang="en-US" sz="2400" kern="100" dirty="0">
                <a:solidFill>
                  <a:srgbClr val="000000"/>
                </a:solidFill>
                <a:effectLst/>
                <a:latin typeface="Times New Roman" panose="02020603050405020304" pitchFamily="18" charset="0"/>
                <a:ea typeface="Times New Roman" panose="02020603050405020304" pitchFamily="18" charset="0"/>
              </a:rPr>
              <a:t>Allowing Silence: Giving the speaker time to think and continue without interruption. </a:t>
            </a:r>
          </a:p>
          <a:p>
            <a:pPr marL="6350" marR="0" indent="-6350" algn="just">
              <a:lnSpc>
                <a:spcPct val="112000"/>
              </a:lnSpc>
              <a:spcAft>
                <a:spcPts val="1430"/>
              </a:spcAft>
              <a:buNone/>
            </a:pPr>
            <a:r>
              <a:rPr lang="en-US" sz="2400" kern="100" dirty="0">
                <a:solidFill>
                  <a:srgbClr val="000000"/>
                </a:solidFill>
                <a:effectLst/>
                <a:latin typeface="Times New Roman" panose="02020603050405020304" pitchFamily="18" charset="0"/>
                <a:ea typeface="Times New Roman" panose="02020603050405020304" pitchFamily="18" charset="0"/>
              </a:rPr>
              <a:t> Non-Interruptive Behavior: Avoiding interrupting or finishing the speaker’s sentences. </a:t>
            </a:r>
          </a:p>
        </p:txBody>
      </p:sp>
      <p:pic>
        <p:nvPicPr>
          <p:cNvPr id="2" name="Picture 1">
            <a:extLst>
              <a:ext uri="{FF2B5EF4-FFF2-40B4-BE49-F238E27FC236}">
                <a16:creationId xmlns:a16="http://schemas.microsoft.com/office/drawing/2014/main" id="{7E0D3071-B59B-27B8-F0E7-E01FC2B01182}"/>
              </a:ext>
            </a:extLst>
          </p:cNvPr>
          <p:cNvPicPr>
            <a:picLocks noChangeAspect="1"/>
          </p:cNvPicPr>
          <p:nvPr/>
        </p:nvPicPr>
        <p:blipFill>
          <a:blip r:embed="rId2"/>
          <a:stretch>
            <a:fillRect/>
          </a:stretch>
        </p:blipFill>
        <p:spPr>
          <a:xfrm>
            <a:off x="7110483" y="1452167"/>
            <a:ext cx="4755292" cy="3560373"/>
          </a:xfrm>
          <a:prstGeom prst="rect">
            <a:avLst/>
          </a:prstGeom>
        </p:spPr>
      </p:pic>
      <p:sp>
        <p:nvSpPr>
          <p:cNvPr id="4" name="Date Placeholder 3">
            <a:extLst>
              <a:ext uri="{FF2B5EF4-FFF2-40B4-BE49-F238E27FC236}">
                <a16:creationId xmlns:a16="http://schemas.microsoft.com/office/drawing/2014/main" id="{2804F452-C391-E5B2-9A84-9C06EF3718DF}"/>
              </a:ext>
            </a:extLst>
          </p:cNvPr>
          <p:cNvSpPr>
            <a:spLocks noGrp="1"/>
          </p:cNvSpPr>
          <p:nvPr>
            <p:ph type="dt" sz="half" idx="10"/>
          </p:nvPr>
        </p:nvSpPr>
        <p:spPr/>
        <p:txBody>
          <a:bodyPr/>
          <a:lstStyle/>
          <a:p>
            <a:fld id="{870B4B49-1FD7-420E-A6A6-9B64BE9788CD}" type="datetime1">
              <a:rPr lang="en-US" smtClean="0"/>
              <a:t>8/17/2025</a:t>
            </a:fld>
            <a:endParaRPr lang="en-US"/>
          </a:p>
        </p:txBody>
      </p:sp>
      <p:sp>
        <p:nvSpPr>
          <p:cNvPr id="5" name="Footer Placeholder 4">
            <a:extLst>
              <a:ext uri="{FF2B5EF4-FFF2-40B4-BE49-F238E27FC236}">
                <a16:creationId xmlns:a16="http://schemas.microsoft.com/office/drawing/2014/main" id="{FE04C0F5-AD22-F3F8-FFE7-21D02B4C35AC}"/>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4130732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7E3FCF-60DA-9E9B-396F-8A3A978F31ED}"/>
              </a:ext>
            </a:extLst>
          </p:cNvPr>
          <p:cNvSpPr txBox="1"/>
          <p:nvPr/>
        </p:nvSpPr>
        <p:spPr>
          <a:xfrm>
            <a:off x="717756" y="628683"/>
            <a:ext cx="6254019" cy="4702441"/>
          </a:xfrm>
          <a:prstGeom prst="rect">
            <a:avLst/>
          </a:prstGeom>
          <a:noFill/>
        </p:spPr>
        <p:txBody>
          <a:bodyPr wrap="square">
            <a:spAutoFit/>
          </a:bodyPr>
          <a:lstStyle/>
          <a:p>
            <a:pPr marL="6350" marR="0" indent="-6350">
              <a:lnSpc>
                <a:spcPct val="107000"/>
              </a:lnSpc>
              <a:spcAft>
                <a:spcPts val="1490"/>
              </a:spcAft>
              <a:buNone/>
            </a:pPr>
            <a:r>
              <a:rPr lang="en-US" sz="3600" b="1" kern="100" dirty="0">
                <a:solidFill>
                  <a:srgbClr val="000000"/>
                </a:solidFill>
                <a:effectLst/>
                <a:highlight>
                  <a:srgbClr val="FFFF00"/>
                </a:highlight>
                <a:latin typeface="Times New Roman" panose="02020603050405020304" pitchFamily="18" charset="0"/>
                <a:ea typeface="Times New Roman" panose="02020603050405020304" pitchFamily="18" charset="0"/>
              </a:rPr>
              <a:t>4 .Open-Mindedness </a:t>
            </a:r>
          </a:p>
          <a:p>
            <a:pPr marL="6350" marR="0" indent="-6350" algn="just">
              <a:lnSpc>
                <a:spcPct val="112000"/>
              </a:lnSpc>
              <a:spcAft>
                <a:spcPts val="1430"/>
              </a:spcAft>
              <a:buNone/>
            </a:pPr>
            <a:r>
              <a:rPr lang="en-US" sz="1800" kern="100" dirty="0">
                <a:solidFill>
                  <a:srgbClr val="000000"/>
                </a:solidFill>
                <a:effectLst/>
                <a:latin typeface="Times New Roman" panose="02020603050405020304" pitchFamily="18" charset="0"/>
                <a:ea typeface="Times New Roman" panose="02020603050405020304" pitchFamily="18" charset="0"/>
              </a:rPr>
              <a:t>Open-mindedness involves </a:t>
            </a:r>
            <a:r>
              <a:rPr lang="en-US" sz="1800" kern="100" dirty="0">
                <a:solidFill>
                  <a:srgbClr val="FF0000"/>
                </a:solidFill>
                <a:effectLst/>
                <a:latin typeface="Times New Roman" panose="02020603050405020304" pitchFamily="18" charset="0"/>
                <a:ea typeface="Times New Roman" panose="02020603050405020304" pitchFamily="18" charset="0"/>
              </a:rPr>
              <a:t>being receptive to new ideas and different viewpoints</a:t>
            </a:r>
            <a:r>
              <a:rPr lang="en-US" sz="1800" kern="100" dirty="0">
                <a:solidFill>
                  <a:srgbClr val="000000"/>
                </a:solidFill>
                <a:effectLst/>
                <a:latin typeface="Times New Roman" panose="02020603050405020304" pitchFamily="18" charset="0"/>
                <a:ea typeface="Times New Roman" panose="02020603050405020304" pitchFamily="18" charset="0"/>
              </a:rPr>
              <a:t>. It means listening without judgment or preconceived notions, allowing the speaker to share their perspective freely. Openminded listeners are willing to consider and respect ideas that differ from their own. </a:t>
            </a:r>
          </a:p>
          <a:p>
            <a:pPr marL="6350" marR="0" indent="-6350" algn="just">
              <a:lnSpc>
                <a:spcPct val="112000"/>
              </a:lnSpc>
              <a:spcAft>
                <a:spcPts val="1045"/>
              </a:spcAft>
              <a:buNone/>
            </a:pPr>
            <a:r>
              <a:rPr lang="en-US" sz="1800" kern="100" dirty="0">
                <a:solidFill>
                  <a:srgbClr val="000000"/>
                </a:solidFill>
                <a:effectLst/>
                <a:latin typeface="Times New Roman" panose="02020603050405020304" pitchFamily="18" charset="0"/>
                <a:ea typeface="Times New Roman" panose="02020603050405020304" pitchFamily="18" charset="0"/>
              </a:rPr>
              <a:t> Non-Judgmental Attitude: Listening without forming immediate opinions. </a:t>
            </a:r>
          </a:p>
          <a:p>
            <a:pPr marL="6350" marR="0" indent="-6350" algn="just">
              <a:lnSpc>
                <a:spcPct val="112000"/>
              </a:lnSpc>
              <a:spcAft>
                <a:spcPts val="1035"/>
              </a:spcAft>
              <a:buNone/>
            </a:pPr>
            <a:r>
              <a:rPr lang="en-US" sz="1800" kern="100" dirty="0">
                <a:solidFill>
                  <a:srgbClr val="000000"/>
                </a:solidFill>
                <a:effectLst/>
                <a:latin typeface="Times New Roman" panose="02020603050405020304" pitchFamily="18" charset="0"/>
                <a:ea typeface="Times New Roman" panose="02020603050405020304" pitchFamily="18" charset="0"/>
              </a:rPr>
              <a:t> Acceptance: Acknowledging different viewpoints, even if they differ from your own. </a:t>
            </a:r>
          </a:p>
          <a:p>
            <a:pPr marL="6350" marR="0" indent="-6350" algn="just">
              <a:lnSpc>
                <a:spcPct val="112000"/>
              </a:lnSpc>
              <a:spcAft>
                <a:spcPts val="1430"/>
              </a:spcAft>
            </a:pPr>
            <a:r>
              <a:rPr lang="en-US" sz="1800" kern="100" dirty="0">
                <a:solidFill>
                  <a:srgbClr val="000000"/>
                </a:solidFill>
                <a:effectLst/>
                <a:latin typeface="Times New Roman" panose="02020603050405020304" pitchFamily="18" charset="0"/>
                <a:ea typeface="Times New Roman" panose="02020603050405020304" pitchFamily="18" charset="0"/>
              </a:rPr>
              <a:t> Willingness to Learn: Being open to changing your views based on new information. </a:t>
            </a:r>
          </a:p>
        </p:txBody>
      </p:sp>
      <p:pic>
        <p:nvPicPr>
          <p:cNvPr id="4" name="Picture 3">
            <a:extLst>
              <a:ext uri="{FF2B5EF4-FFF2-40B4-BE49-F238E27FC236}">
                <a16:creationId xmlns:a16="http://schemas.microsoft.com/office/drawing/2014/main" id="{2526F0C2-93A4-7649-4701-9C305603BFC5}"/>
              </a:ext>
            </a:extLst>
          </p:cNvPr>
          <p:cNvPicPr>
            <a:picLocks noChangeAspect="1"/>
          </p:cNvPicPr>
          <p:nvPr/>
        </p:nvPicPr>
        <p:blipFill>
          <a:blip r:embed="rId2"/>
          <a:stretch>
            <a:fillRect/>
          </a:stretch>
        </p:blipFill>
        <p:spPr>
          <a:xfrm>
            <a:off x="6971776" y="783405"/>
            <a:ext cx="5220224" cy="4406014"/>
          </a:xfrm>
          <a:prstGeom prst="rect">
            <a:avLst/>
          </a:prstGeom>
        </p:spPr>
      </p:pic>
      <p:sp>
        <p:nvSpPr>
          <p:cNvPr id="2" name="Date Placeholder 1">
            <a:extLst>
              <a:ext uri="{FF2B5EF4-FFF2-40B4-BE49-F238E27FC236}">
                <a16:creationId xmlns:a16="http://schemas.microsoft.com/office/drawing/2014/main" id="{E1316191-041E-5670-DD44-6F6480C7ED66}"/>
              </a:ext>
            </a:extLst>
          </p:cNvPr>
          <p:cNvSpPr>
            <a:spLocks noGrp="1"/>
          </p:cNvSpPr>
          <p:nvPr>
            <p:ph type="dt" sz="half" idx="10"/>
          </p:nvPr>
        </p:nvSpPr>
        <p:spPr/>
        <p:txBody>
          <a:bodyPr/>
          <a:lstStyle/>
          <a:p>
            <a:fld id="{88C789A7-5A48-46AC-8121-0B31A496ECDB}" type="datetime1">
              <a:rPr lang="en-US" smtClean="0"/>
              <a:t>8/17/2025</a:t>
            </a:fld>
            <a:endParaRPr lang="en-US"/>
          </a:p>
        </p:txBody>
      </p:sp>
      <p:sp>
        <p:nvSpPr>
          <p:cNvPr id="5" name="Footer Placeholder 4">
            <a:extLst>
              <a:ext uri="{FF2B5EF4-FFF2-40B4-BE49-F238E27FC236}">
                <a16:creationId xmlns:a16="http://schemas.microsoft.com/office/drawing/2014/main" id="{ED9688DA-4086-6823-8197-DBCC62FC23DE}"/>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1793455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534DFE-08C1-3EED-22DF-7546CE172D86}"/>
              </a:ext>
            </a:extLst>
          </p:cNvPr>
          <p:cNvSpPr txBox="1"/>
          <p:nvPr/>
        </p:nvSpPr>
        <p:spPr>
          <a:xfrm>
            <a:off x="432620" y="1295489"/>
            <a:ext cx="5476568" cy="4069897"/>
          </a:xfrm>
          <a:prstGeom prst="rect">
            <a:avLst/>
          </a:prstGeom>
          <a:noFill/>
        </p:spPr>
        <p:txBody>
          <a:bodyPr wrap="square">
            <a:spAutoFit/>
          </a:bodyPr>
          <a:lstStyle/>
          <a:p>
            <a:pPr marL="6350" marR="0" indent="-6350">
              <a:lnSpc>
                <a:spcPct val="107000"/>
              </a:lnSpc>
              <a:spcAft>
                <a:spcPts val="1490"/>
              </a:spcAft>
              <a:buNone/>
            </a:pPr>
            <a:r>
              <a:rPr lang="en-US" sz="3200" b="1" kern="100" dirty="0">
                <a:solidFill>
                  <a:srgbClr val="000000"/>
                </a:solidFill>
                <a:effectLst/>
                <a:highlight>
                  <a:srgbClr val="FFFF00"/>
                </a:highlight>
                <a:latin typeface="Times New Roman" panose="02020603050405020304" pitchFamily="18" charset="0"/>
                <a:ea typeface="Times New Roman" panose="02020603050405020304" pitchFamily="18" charset="0"/>
              </a:rPr>
              <a:t>5 .Clarification </a:t>
            </a:r>
          </a:p>
          <a:p>
            <a:pPr marL="6350" marR="0" indent="-6350" algn="just">
              <a:lnSpc>
                <a:spcPct val="112000"/>
              </a:lnSpc>
              <a:spcAft>
                <a:spcPts val="1430"/>
              </a:spcAft>
              <a:buNone/>
            </a:pPr>
            <a:r>
              <a:rPr lang="en-US" sz="1800" kern="100" dirty="0">
                <a:solidFill>
                  <a:srgbClr val="000000"/>
                </a:solidFill>
                <a:effectLst/>
                <a:latin typeface="Times New Roman" panose="02020603050405020304" pitchFamily="18" charset="0"/>
                <a:ea typeface="Times New Roman" panose="02020603050405020304" pitchFamily="18" charset="0"/>
              </a:rPr>
              <a:t>Clarification is the process of asking questions to ensure the listener </a:t>
            </a:r>
            <a:r>
              <a:rPr lang="en-US" sz="1800" kern="100" dirty="0">
                <a:solidFill>
                  <a:srgbClr val="FF0000"/>
                </a:solidFill>
                <a:effectLst/>
                <a:latin typeface="Times New Roman" panose="02020603050405020304" pitchFamily="18" charset="0"/>
                <a:ea typeface="Times New Roman" panose="02020603050405020304" pitchFamily="18" charset="0"/>
              </a:rPr>
              <a:t>has accurately understood the speaker’s message</a:t>
            </a:r>
            <a:r>
              <a:rPr lang="en-US" sz="1800" kern="100" dirty="0">
                <a:solidFill>
                  <a:srgbClr val="000000"/>
                </a:solidFill>
                <a:effectLst/>
                <a:latin typeface="Times New Roman" panose="02020603050405020304" pitchFamily="18" charset="0"/>
                <a:ea typeface="Times New Roman" panose="02020603050405020304" pitchFamily="18" charset="0"/>
              </a:rPr>
              <a:t>. This can involve requesting more information or asking the speaker to elaborate on certain points. Clarifying questions demonstrate that the listener is engaged and striving for accurate comprehension. </a:t>
            </a:r>
          </a:p>
          <a:p>
            <a:pPr marL="6350" marR="0" indent="-6350" algn="just">
              <a:lnSpc>
                <a:spcPct val="112000"/>
              </a:lnSpc>
              <a:spcAft>
                <a:spcPts val="1430"/>
              </a:spcAft>
            </a:pPr>
            <a:r>
              <a:rPr lang="en-US" sz="1800" kern="100" dirty="0">
                <a:solidFill>
                  <a:srgbClr val="000000"/>
                </a:solidFill>
                <a:effectLst/>
                <a:latin typeface="Times New Roman" panose="02020603050405020304" pitchFamily="18" charset="0"/>
                <a:ea typeface="Times New Roman" panose="02020603050405020304" pitchFamily="18" charset="0"/>
              </a:rPr>
              <a:t> Clarifying Questions: Asking for more information or examples, e.g., “Can you explain what you mean by...?” Restating: Repeating back what you’ve heard to confirm understanding, e.g., “So, you’re saying that...” </a:t>
            </a:r>
          </a:p>
        </p:txBody>
      </p:sp>
      <p:pic>
        <p:nvPicPr>
          <p:cNvPr id="4" name="Picture 3">
            <a:extLst>
              <a:ext uri="{FF2B5EF4-FFF2-40B4-BE49-F238E27FC236}">
                <a16:creationId xmlns:a16="http://schemas.microsoft.com/office/drawing/2014/main" id="{5048CA64-2FF5-2BC3-8F54-A7E4DC4CD066}"/>
              </a:ext>
            </a:extLst>
          </p:cNvPr>
          <p:cNvPicPr>
            <a:picLocks noChangeAspect="1"/>
          </p:cNvPicPr>
          <p:nvPr/>
        </p:nvPicPr>
        <p:blipFill>
          <a:blip r:embed="rId2"/>
          <a:stretch>
            <a:fillRect/>
          </a:stretch>
        </p:blipFill>
        <p:spPr>
          <a:xfrm>
            <a:off x="6096000" y="1543449"/>
            <a:ext cx="5465364" cy="3771101"/>
          </a:xfrm>
          <a:prstGeom prst="rect">
            <a:avLst/>
          </a:prstGeom>
        </p:spPr>
      </p:pic>
      <p:sp>
        <p:nvSpPr>
          <p:cNvPr id="2" name="Date Placeholder 1">
            <a:extLst>
              <a:ext uri="{FF2B5EF4-FFF2-40B4-BE49-F238E27FC236}">
                <a16:creationId xmlns:a16="http://schemas.microsoft.com/office/drawing/2014/main" id="{F68519A7-984E-FF5A-6725-AE180F9E47CF}"/>
              </a:ext>
            </a:extLst>
          </p:cNvPr>
          <p:cNvSpPr>
            <a:spLocks noGrp="1"/>
          </p:cNvSpPr>
          <p:nvPr>
            <p:ph type="dt" sz="half" idx="10"/>
          </p:nvPr>
        </p:nvSpPr>
        <p:spPr/>
        <p:txBody>
          <a:bodyPr/>
          <a:lstStyle/>
          <a:p>
            <a:fld id="{88F0508C-7CA0-4636-AB17-97FD67DB3FD4}" type="datetime1">
              <a:rPr lang="en-US" smtClean="0"/>
              <a:t>8/17/2025</a:t>
            </a:fld>
            <a:endParaRPr lang="en-US"/>
          </a:p>
        </p:txBody>
      </p:sp>
      <p:sp>
        <p:nvSpPr>
          <p:cNvPr id="5" name="Footer Placeholder 4">
            <a:extLst>
              <a:ext uri="{FF2B5EF4-FFF2-40B4-BE49-F238E27FC236}">
                <a16:creationId xmlns:a16="http://schemas.microsoft.com/office/drawing/2014/main" id="{F8CEAA19-2FB2-5DCF-F43C-77D3FB23B596}"/>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2104044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3846A0-47C7-1514-E77F-E5F6EC7D55DE}"/>
              </a:ext>
            </a:extLst>
          </p:cNvPr>
          <p:cNvPicPr>
            <a:picLocks noChangeAspect="1"/>
          </p:cNvPicPr>
          <p:nvPr/>
        </p:nvPicPr>
        <p:blipFill>
          <a:blip r:embed="rId2"/>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9D882D0C-9B83-327D-1952-53D36EFCB6DC}"/>
              </a:ext>
            </a:extLst>
          </p:cNvPr>
          <p:cNvSpPr>
            <a:spLocks noGrp="1"/>
          </p:cNvSpPr>
          <p:nvPr>
            <p:ph type="dt" sz="half" idx="10"/>
          </p:nvPr>
        </p:nvSpPr>
        <p:spPr/>
        <p:txBody>
          <a:bodyPr/>
          <a:lstStyle/>
          <a:p>
            <a:fld id="{6A8CCAC3-F874-4D42-A503-ABCAEB46A239}" type="datetime1">
              <a:rPr lang="en-US" smtClean="0"/>
              <a:t>8/17/2025</a:t>
            </a:fld>
            <a:endParaRPr lang="en-US"/>
          </a:p>
        </p:txBody>
      </p:sp>
      <p:sp>
        <p:nvSpPr>
          <p:cNvPr id="4" name="Footer Placeholder 3">
            <a:extLst>
              <a:ext uri="{FF2B5EF4-FFF2-40B4-BE49-F238E27FC236}">
                <a16:creationId xmlns:a16="http://schemas.microsoft.com/office/drawing/2014/main" id="{E820D059-9501-7A6C-D13D-B7AB29E8B543}"/>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1063696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5D5017-57AC-5934-937B-011D493DFD23}"/>
              </a:ext>
            </a:extLst>
          </p:cNvPr>
          <p:cNvPicPr>
            <a:picLocks noChangeAspect="1"/>
          </p:cNvPicPr>
          <p:nvPr/>
        </p:nvPicPr>
        <p:blipFill>
          <a:blip r:embed="rId2"/>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5E4E9D08-A5CD-44D0-E70D-B7D5D551FE10}"/>
              </a:ext>
            </a:extLst>
          </p:cNvPr>
          <p:cNvSpPr>
            <a:spLocks noGrp="1"/>
          </p:cNvSpPr>
          <p:nvPr>
            <p:ph type="dt" sz="half" idx="10"/>
          </p:nvPr>
        </p:nvSpPr>
        <p:spPr/>
        <p:txBody>
          <a:bodyPr/>
          <a:lstStyle/>
          <a:p>
            <a:fld id="{0E8FE82C-AC9E-4B1F-A416-066A915C8BB5}" type="datetime1">
              <a:rPr lang="en-US" smtClean="0"/>
              <a:t>8/17/2025</a:t>
            </a:fld>
            <a:endParaRPr lang="en-US"/>
          </a:p>
        </p:txBody>
      </p:sp>
      <p:sp>
        <p:nvSpPr>
          <p:cNvPr id="4" name="Footer Placeholder 3">
            <a:extLst>
              <a:ext uri="{FF2B5EF4-FFF2-40B4-BE49-F238E27FC236}">
                <a16:creationId xmlns:a16="http://schemas.microsoft.com/office/drawing/2014/main" id="{94F92A84-B9EA-31CE-6242-63D79E95FE01}"/>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2077183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11DED4-926A-3B27-2070-F0BF21CFD60E}"/>
              </a:ext>
            </a:extLst>
          </p:cNvPr>
          <p:cNvSpPr txBox="1"/>
          <p:nvPr/>
        </p:nvSpPr>
        <p:spPr>
          <a:xfrm>
            <a:off x="196645" y="213519"/>
            <a:ext cx="6887297" cy="6311792"/>
          </a:xfrm>
          <a:prstGeom prst="rect">
            <a:avLst/>
          </a:prstGeom>
          <a:noFill/>
        </p:spPr>
        <p:txBody>
          <a:bodyPr wrap="square">
            <a:spAutoFit/>
          </a:bodyPr>
          <a:lstStyle/>
          <a:p>
            <a:pPr marL="6350" marR="0" indent="-6350">
              <a:lnSpc>
                <a:spcPct val="107000"/>
              </a:lnSpc>
              <a:spcAft>
                <a:spcPts val="1490"/>
              </a:spcAft>
              <a:buNone/>
            </a:pPr>
            <a:r>
              <a:rPr lang="en-US" sz="4000" b="1" kern="100" dirty="0">
                <a:solidFill>
                  <a:srgbClr val="000000"/>
                </a:solidFill>
                <a:effectLst/>
                <a:highlight>
                  <a:srgbClr val="FFFF00"/>
                </a:highlight>
                <a:latin typeface="Times New Roman" panose="02020603050405020304" pitchFamily="18" charset="0"/>
                <a:ea typeface="Times New Roman" panose="02020603050405020304" pitchFamily="18" charset="0"/>
              </a:rPr>
              <a:t>8 Memory </a:t>
            </a:r>
          </a:p>
          <a:p>
            <a:pPr marL="6350" marR="0" indent="-6350" algn="just">
              <a:lnSpc>
                <a:spcPct val="112000"/>
              </a:lnSpc>
              <a:spcAft>
                <a:spcPts val="1430"/>
              </a:spcAft>
              <a:buNone/>
            </a:pPr>
            <a:r>
              <a:rPr lang="en-US" sz="2400" kern="100" dirty="0">
                <a:solidFill>
                  <a:srgbClr val="000000"/>
                </a:solidFill>
                <a:effectLst/>
                <a:latin typeface="Times New Roman" panose="02020603050405020304" pitchFamily="18" charset="0"/>
                <a:ea typeface="Times New Roman" panose="02020603050405020304" pitchFamily="18" charset="0"/>
              </a:rPr>
              <a:t>Memory is essential for retaining and recalling information communicated during a conversation. Good listeners remember key details and can refer back to them in future discussions. This helps to build continuity in conversations and shows the speaker that their message has been valued and retained. </a:t>
            </a:r>
          </a:p>
          <a:p>
            <a:pPr marL="6350" marR="0" indent="-6350" algn="just">
              <a:lnSpc>
                <a:spcPct val="112000"/>
              </a:lnSpc>
              <a:spcAft>
                <a:spcPts val="1045"/>
              </a:spcAft>
              <a:buNone/>
            </a:pPr>
            <a:r>
              <a:rPr lang="en-US" sz="2400" kern="100" dirty="0">
                <a:solidFill>
                  <a:srgbClr val="000000"/>
                </a:solidFill>
                <a:effectLst/>
                <a:highlight>
                  <a:srgbClr val="FF00FF"/>
                </a:highlight>
                <a:latin typeface="Times New Roman" panose="02020603050405020304" pitchFamily="18" charset="0"/>
                <a:ea typeface="Times New Roman" panose="02020603050405020304" pitchFamily="18" charset="0"/>
              </a:rPr>
              <a:t> Short-Term Memory</a:t>
            </a:r>
            <a:r>
              <a:rPr lang="en-US" sz="2400" kern="100" dirty="0">
                <a:solidFill>
                  <a:srgbClr val="000000"/>
                </a:solidFill>
                <a:effectLst/>
                <a:latin typeface="Times New Roman" panose="02020603050405020304" pitchFamily="18" charset="0"/>
                <a:ea typeface="Times New Roman" panose="02020603050405020304" pitchFamily="18" charset="0"/>
              </a:rPr>
              <a:t>: Keeping track of the immediate points being discussed. </a:t>
            </a:r>
          </a:p>
          <a:p>
            <a:pPr marL="6350" marR="0" indent="-6350" algn="just">
              <a:lnSpc>
                <a:spcPct val="112000"/>
              </a:lnSpc>
              <a:spcAft>
                <a:spcPts val="1045"/>
              </a:spcAft>
              <a:buNone/>
            </a:pPr>
            <a:r>
              <a:rPr lang="en-US" sz="2400" kern="100" dirty="0">
                <a:solidFill>
                  <a:srgbClr val="000000"/>
                </a:solidFill>
                <a:effectLst/>
                <a:latin typeface="Times New Roman" panose="02020603050405020304" pitchFamily="18" charset="0"/>
                <a:ea typeface="Times New Roman" panose="02020603050405020304" pitchFamily="18" charset="0"/>
              </a:rPr>
              <a:t> </a:t>
            </a:r>
            <a:r>
              <a:rPr lang="en-US" sz="2400" kern="100" dirty="0">
                <a:solidFill>
                  <a:srgbClr val="000000"/>
                </a:solidFill>
                <a:effectLst/>
                <a:highlight>
                  <a:srgbClr val="FF00FF"/>
                </a:highlight>
                <a:latin typeface="Times New Roman" panose="02020603050405020304" pitchFamily="18" charset="0"/>
                <a:ea typeface="Times New Roman" panose="02020603050405020304" pitchFamily="18" charset="0"/>
              </a:rPr>
              <a:t>Long-Term Memory: </a:t>
            </a:r>
            <a:r>
              <a:rPr lang="en-US" sz="2400" kern="100" dirty="0">
                <a:solidFill>
                  <a:srgbClr val="000000"/>
                </a:solidFill>
                <a:effectLst/>
                <a:latin typeface="Times New Roman" panose="02020603050405020304" pitchFamily="18" charset="0"/>
                <a:ea typeface="Times New Roman" panose="02020603050405020304" pitchFamily="18" charset="0"/>
              </a:rPr>
              <a:t>Remembering past conversations and context to better understand current discussions. </a:t>
            </a:r>
          </a:p>
          <a:p>
            <a:pPr marL="6350" marR="0" indent="-6350" algn="just">
              <a:lnSpc>
                <a:spcPct val="112000"/>
              </a:lnSpc>
              <a:spcAft>
                <a:spcPts val="1430"/>
              </a:spcAft>
            </a:pPr>
            <a:r>
              <a:rPr lang="en-US" sz="2400" kern="100" dirty="0">
                <a:solidFill>
                  <a:srgbClr val="000000"/>
                </a:solidFill>
                <a:effectLst/>
                <a:latin typeface="Times New Roman" panose="02020603050405020304" pitchFamily="18" charset="0"/>
                <a:ea typeface="Times New Roman" panose="02020603050405020304" pitchFamily="18" charset="0"/>
              </a:rPr>
              <a:t> Note-Taking: Jotting down key points to aid memory. </a:t>
            </a:r>
          </a:p>
        </p:txBody>
      </p:sp>
      <p:pic>
        <p:nvPicPr>
          <p:cNvPr id="4" name="Picture 3">
            <a:extLst>
              <a:ext uri="{FF2B5EF4-FFF2-40B4-BE49-F238E27FC236}">
                <a16:creationId xmlns:a16="http://schemas.microsoft.com/office/drawing/2014/main" id="{DF098563-B362-B79C-732B-773F4668CDA5}"/>
              </a:ext>
            </a:extLst>
          </p:cNvPr>
          <p:cNvPicPr>
            <a:picLocks noChangeAspect="1"/>
          </p:cNvPicPr>
          <p:nvPr/>
        </p:nvPicPr>
        <p:blipFill>
          <a:blip r:embed="rId2"/>
          <a:stretch>
            <a:fillRect/>
          </a:stretch>
        </p:blipFill>
        <p:spPr>
          <a:xfrm>
            <a:off x="7083943" y="724797"/>
            <a:ext cx="4572396" cy="5017443"/>
          </a:xfrm>
          <a:prstGeom prst="rect">
            <a:avLst/>
          </a:prstGeom>
        </p:spPr>
      </p:pic>
      <p:sp>
        <p:nvSpPr>
          <p:cNvPr id="2" name="Date Placeholder 1">
            <a:extLst>
              <a:ext uri="{FF2B5EF4-FFF2-40B4-BE49-F238E27FC236}">
                <a16:creationId xmlns:a16="http://schemas.microsoft.com/office/drawing/2014/main" id="{7B9FAF8C-1798-9940-32DB-6007058CF862}"/>
              </a:ext>
            </a:extLst>
          </p:cNvPr>
          <p:cNvSpPr>
            <a:spLocks noGrp="1"/>
          </p:cNvSpPr>
          <p:nvPr>
            <p:ph type="dt" sz="half" idx="10"/>
          </p:nvPr>
        </p:nvSpPr>
        <p:spPr/>
        <p:txBody>
          <a:bodyPr/>
          <a:lstStyle/>
          <a:p>
            <a:fld id="{5DFC6764-9F34-414E-A60C-266894C17734}" type="datetime1">
              <a:rPr lang="en-US" smtClean="0"/>
              <a:t>8/17/2025</a:t>
            </a:fld>
            <a:endParaRPr lang="en-US"/>
          </a:p>
        </p:txBody>
      </p:sp>
      <p:sp>
        <p:nvSpPr>
          <p:cNvPr id="5" name="Footer Placeholder 4">
            <a:extLst>
              <a:ext uri="{FF2B5EF4-FFF2-40B4-BE49-F238E27FC236}">
                <a16:creationId xmlns:a16="http://schemas.microsoft.com/office/drawing/2014/main" id="{6CCB867E-BCB4-9047-573C-BF67187BF069}"/>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194538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4583DC-CF45-BBF2-EF6B-6E616AC6E45D}"/>
              </a:ext>
            </a:extLst>
          </p:cNvPr>
          <p:cNvSpPr txBox="1"/>
          <p:nvPr/>
        </p:nvSpPr>
        <p:spPr>
          <a:xfrm>
            <a:off x="983227" y="575748"/>
            <a:ext cx="8042786" cy="4147097"/>
          </a:xfrm>
          <a:prstGeom prst="rect">
            <a:avLst/>
          </a:prstGeom>
          <a:noFill/>
        </p:spPr>
        <p:txBody>
          <a:bodyPr wrap="square">
            <a:spAutoFit/>
          </a:bodyPr>
          <a:lstStyle/>
          <a:p>
            <a:pPr marL="6350" marR="0" indent="-6350">
              <a:lnSpc>
                <a:spcPct val="107000"/>
              </a:lnSpc>
              <a:spcAft>
                <a:spcPts val="1490"/>
              </a:spcAft>
              <a:buNone/>
            </a:pPr>
            <a:r>
              <a:rPr lang="en-US" sz="1800" b="1" kern="100" dirty="0">
                <a:solidFill>
                  <a:srgbClr val="000000"/>
                </a:solidFill>
                <a:effectLst/>
                <a:latin typeface="Times New Roman" panose="02020603050405020304" pitchFamily="18" charset="0"/>
                <a:ea typeface="Times New Roman" panose="02020603050405020304" pitchFamily="18" charset="0"/>
              </a:rPr>
              <a:t>9 Feedback </a:t>
            </a:r>
          </a:p>
          <a:p>
            <a:pPr marL="6350" marR="0" indent="-6350" algn="just">
              <a:lnSpc>
                <a:spcPct val="112000"/>
              </a:lnSpc>
              <a:spcAft>
                <a:spcPts val="1430"/>
              </a:spcAft>
              <a:buNone/>
            </a:pPr>
            <a:r>
              <a:rPr lang="en-US" sz="1800" kern="100" dirty="0">
                <a:solidFill>
                  <a:srgbClr val="FF0000"/>
                </a:solidFill>
                <a:effectLst/>
                <a:latin typeface="Times New Roman" panose="02020603050405020304" pitchFamily="18" charset="0"/>
                <a:ea typeface="Times New Roman" panose="02020603050405020304" pitchFamily="18" charset="0"/>
              </a:rPr>
              <a:t>Providing feedback involves giving a response that reflects the listener’s understanding and interpretation of the speaker’s message.</a:t>
            </a:r>
            <a:r>
              <a:rPr lang="en-US" sz="1800" kern="100" dirty="0">
                <a:solidFill>
                  <a:srgbClr val="000000"/>
                </a:solidFill>
                <a:effectLst/>
                <a:latin typeface="Times New Roman" panose="02020603050405020304" pitchFamily="18" charset="0"/>
                <a:ea typeface="Times New Roman" panose="02020603050405020304" pitchFamily="18" charset="0"/>
              </a:rPr>
              <a:t> This can be verbal, such as summarizing what has been said, or nonverbal, such as nodding in agreement. Effective feedback ensures the speaker feels heard and understood, and it helps to reinforce communication. </a:t>
            </a:r>
          </a:p>
          <a:p>
            <a:pPr marL="6350" marR="0" indent="-6350" algn="just">
              <a:lnSpc>
                <a:spcPct val="112000"/>
              </a:lnSpc>
              <a:spcAft>
                <a:spcPts val="1045"/>
              </a:spcAft>
              <a:buNone/>
            </a:pPr>
            <a:r>
              <a:rPr lang="en-US" sz="1800" kern="100" dirty="0">
                <a:solidFill>
                  <a:srgbClr val="000000"/>
                </a:solidFill>
                <a:effectLst/>
                <a:latin typeface="Times New Roman" panose="02020603050405020304" pitchFamily="18" charset="0"/>
                <a:ea typeface="Times New Roman" panose="02020603050405020304" pitchFamily="18" charset="0"/>
              </a:rPr>
              <a:t> Positive Reinforcement: Nodding, smiling, or using verbal affirmations. </a:t>
            </a:r>
          </a:p>
          <a:p>
            <a:pPr marL="6350" marR="0" indent="-6350" algn="just">
              <a:lnSpc>
                <a:spcPct val="112000"/>
              </a:lnSpc>
              <a:spcAft>
                <a:spcPts val="1430"/>
              </a:spcAft>
              <a:buNone/>
            </a:pPr>
            <a:r>
              <a:rPr lang="en-US" sz="1800" kern="100" dirty="0">
                <a:solidFill>
                  <a:srgbClr val="000000"/>
                </a:solidFill>
                <a:effectLst/>
                <a:latin typeface="Times New Roman" panose="02020603050405020304" pitchFamily="18" charset="0"/>
                <a:ea typeface="Times New Roman" panose="02020603050405020304" pitchFamily="18" charset="0"/>
              </a:rPr>
              <a:t> Constructive Comments: Offering thoughtful responses that add value to the conversation. </a:t>
            </a:r>
          </a:p>
          <a:p>
            <a:pPr marL="6350" marR="0" indent="-6350" algn="just">
              <a:lnSpc>
                <a:spcPct val="112000"/>
              </a:lnSpc>
              <a:spcAft>
                <a:spcPts val="1430"/>
              </a:spcAft>
            </a:pPr>
            <a:r>
              <a:rPr lang="en-US" sz="1800" kern="100" dirty="0">
                <a:solidFill>
                  <a:srgbClr val="000000"/>
                </a:solidFill>
                <a:effectLst/>
                <a:latin typeface="Times New Roman" panose="02020603050405020304" pitchFamily="18" charset="0"/>
                <a:ea typeface="Times New Roman" panose="02020603050405020304" pitchFamily="18" charset="0"/>
              </a:rPr>
              <a:t>Reflective Feedback: Sharing how the message affects you or what it makes you think about. </a:t>
            </a:r>
          </a:p>
        </p:txBody>
      </p:sp>
      <p:sp>
        <p:nvSpPr>
          <p:cNvPr id="2" name="Date Placeholder 1">
            <a:extLst>
              <a:ext uri="{FF2B5EF4-FFF2-40B4-BE49-F238E27FC236}">
                <a16:creationId xmlns:a16="http://schemas.microsoft.com/office/drawing/2014/main" id="{02905410-3335-B403-D51E-B9EF30E208E0}"/>
              </a:ext>
            </a:extLst>
          </p:cNvPr>
          <p:cNvSpPr>
            <a:spLocks noGrp="1"/>
          </p:cNvSpPr>
          <p:nvPr>
            <p:ph type="dt" sz="half" idx="10"/>
          </p:nvPr>
        </p:nvSpPr>
        <p:spPr/>
        <p:txBody>
          <a:bodyPr/>
          <a:lstStyle/>
          <a:p>
            <a:fld id="{ADB8F321-1464-4242-9C90-E4DBF36B7708}" type="datetime1">
              <a:rPr lang="en-US" smtClean="0"/>
              <a:t>8/17/2025</a:t>
            </a:fld>
            <a:endParaRPr lang="en-US"/>
          </a:p>
        </p:txBody>
      </p:sp>
      <p:sp>
        <p:nvSpPr>
          <p:cNvPr id="4" name="Footer Placeholder 3">
            <a:extLst>
              <a:ext uri="{FF2B5EF4-FFF2-40B4-BE49-F238E27FC236}">
                <a16:creationId xmlns:a16="http://schemas.microsoft.com/office/drawing/2014/main" id="{2238459B-4E95-62AB-06EF-1905C3905A05}"/>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2245130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8BE417-0727-C8F5-ABA5-44DD89533A02}"/>
              </a:ext>
            </a:extLst>
          </p:cNvPr>
          <p:cNvSpPr txBox="1"/>
          <p:nvPr/>
        </p:nvSpPr>
        <p:spPr>
          <a:xfrm>
            <a:off x="570271" y="650558"/>
            <a:ext cx="8544233" cy="3705951"/>
          </a:xfrm>
          <a:prstGeom prst="rect">
            <a:avLst/>
          </a:prstGeom>
          <a:noFill/>
        </p:spPr>
        <p:txBody>
          <a:bodyPr wrap="square">
            <a:spAutoFit/>
          </a:bodyPr>
          <a:lstStyle/>
          <a:p>
            <a:pPr marL="6350" marR="0" indent="-6350">
              <a:lnSpc>
                <a:spcPct val="107000"/>
              </a:lnSpc>
              <a:spcAft>
                <a:spcPts val="1490"/>
              </a:spcAft>
              <a:buNone/>
            </a:pPr>
            <a:r>
              <a:rPr lang="en-US" sz="3200" b="1" kern="100" dirty="0">
                <a:solidFill>
                  <a:srgbClr val="000000"/>
                </a:solidFill>
                <a:effectLst/>
                <a:highlight>
                  <a:srgbClr val="FFFF00"/>
                </a:highlight>
                <a:latin typeface="Times New Roman" panose="02020603050405020304" pitchFamily="18" charset="0"/>
                <a:ea typeface="Times New Roman" panose="02020603050405020304" pitchFamily="18" charset="0"/>
              </a:rPr>
              <a:t>10 Analytical Thinking </a:t>
            </a:r>
          </a:p>
          <a:p>
            <a:pPr marL="6350" marR="0" indent="-6350" algn="just">
              <a:lnSpc>
                <a:spcPct val="112000"/>
              </a:lnSpc>
              <a:spcAft>
                <a:spcPts val="1430"/>
              </a:spcAft>
              <a:buNone/>
            </a:pPr>
            <a:r>
              <a:rPr lang="en-US" sz="1800" kern="100" dirty="0">
                <a:solidFill>
                  <a:srgbClr val="000000"/>
                </a:solidFill>
                <a:effectLst/>
                <a:latin typeface="Times New Roman" panose="02020603050405020304" pitchFamily="18" charset="0"/>
                <a:ea typeface="Times New Roman" panose="02020603050405020304" pitchFamily="18" charset="0"/>
              </a:rPr>
              <a:t>Analytical thinking in listening involves critically evaluating the information being presented. This includes assessing the credibility of the speaker, </a:t>
            </a:r>
            <a:r>
              <a:rPr lang="en-US" sz="1800" kern="100" dirty="0" err="1">
                <a:solidFill>
                  <a:srgbClr val="000000"/>
                </a:solidFill>
                <a:effectLst/>
                <a:latin typeface="Times New Roman" panose="02020603050405020304" pitchFamily="18" charset="0"/>
                <a:ea typeface="Times New Roman" panose="02020603050405020304" pitchFamily="18" charset="0"/>
              </a:rPr>
              <a:t>analysing</a:t>
            </a:r>
            <a:r>
              <a:rPr lang="en-US" sz="1800" kern="100" dirty="0">
                <a:solidFill>
                  <a:srgbClr val="000000"/>
                </a:solidFill>
                <a:effectLst/>
                <a:latin typeface="Times New Roman" panose="02020603050405020304" pitchFamily="18" charset="0"/>
                <a:ea typeface="Times New Roman" panose="02020603050405020304" pitchFamily="18" charset="0"/>
              </a:rPr>
              <a:t> the logic of their arguments, and identifying any biases or assumptions. Analytical listeners can discern the deeper meaning and implications of the message, leading to a more informed and thoughtful response. </a:t>
            </a:r>
          </a:p>
          <a:p>
            <a:pPr marL="6350" marR="0" indent="-6350" algn="just">
              <a:lnSpc>
                <a:spcPct val="112000"/>
              </a:lnSpc>
              <a:spcAft>
                <a:spcPts val="1045"/>
              </a:spcAft>
              <a:buNone/>
            </a:pPr>
            <a:r>
              <a:rPr lang="en-US" sz="1800" kern="100" dirty="0">
                <a:solidFill>
                  <a:srgbClr val="000000"/>
                </a:solidFill>
                <a:effectLst/>
                <a:latin typeface="Times New Roman" panose="02020603050405020304" pitchFamily="18" charset="0"/>
                <a:ea typeface="Times New Roman" panose="02020603050405020304" pitchFamily="18" charset="0"/>
              </a:rPr>
              <a:t> Analyzing Content: Assessing the validity and relevance of the message. </a:t>
            </a:r>
          </a:p>
          <a:p>
            <a:pPr marL="6350" marR="0" indent="-6350" algn="just">
              <a:lnSpc>
                <a:spcPct val="112000"/>
              </a:lnSpc>
              <a:spcAft>
                <a:spcPts val="1035"/>
              </a:spcAft>
              <a:buNone/>
            </a:pPr>
            <a:r>
              <a:rPr lang="en-US" sz="1800" kern="100" dirty="0">
                <a:solidFill>
                  <a:srgbClr val="000000"/>
                </a:solidFill>
                <a:effectLst/>
                <a:latin typeface="Times New Roman" panose="02020603050405020304" pitchFamily="18" charset="0"/>
                <a:ea typeface="Times New Roman" panose="02020603050405020304" pitchFamily="18" charset="0"/>
              </a:rPr>
              <a:t> Connecting Ideas: Relating new information to what you already know. </a:t>
            </a:r>
          </a:p>
          <a:p>
            <a:pPr marL="6350" marR="0" indent="-6350" algn="just">
              <a:lnSpc>
                <a:spcPct val="112000"/>
              </a:lnSpc>
              <a:spcAft>
                <a:spcPts val="1430"/>
              </a:spcAft>
            </a:pPr>
            <a:r>
              <a:rPr lang="en-US" sz="1800" kern="100" dirty="0">
                <a:solidFill>
                  <a:srgbClr val="000000"/>
                </a:solidFill>
                <a:effectLst/>
                <a:latin typeface="Times New Roman" panose="02020603050405020304" pitchFamily="18" charset="0"/>
                <a:ea typeface="Times New Roman" panose="02020603050405020304" pitchFamily="18" charset="0"/>
              </a:rPr>
              <a:t> Problem-Solving: Using the information to address issues or make decisions. </a:t>
            </a:r>
          </a:p>
        </p:txBody>
      </p:sp>
      <p:sp>
        <p:nvSpPr>
          <p:cNvPr id="2" name="Date Placeholder 1">
            <a:extLst>
              <a:ext uri="{FF2B5EF4-FFF2-40B4-BE49-F238E27FC236}">
                <a16:creationId xmlns:a16="http://schemas.microsoft.com/office/drawing/2014/main" id="{49C292CA-4B55-DD54-41F9-6EB1C20760A5}"/>
              </a:ext>
            </a:extLst>
          </p:cNvPr>
          <p:cNvSpPr>
            <a:spLocks noGrp="1"/>
          </p:cNvSpPr>
          <p:nvPr>
            <p:ph type="dt" sz="half" idx="10"/>
          </p:nvPr>
        </p:nvSpPr>
        <p:spPr/>
        <p:txBody>
          <a:bodyPr/>
          <a:lstStyle/>
          <a:p>
            <a:fld id="{EC44B73A-F8ED-485E-A30F-978C36751AAB}" type="datetime1">
              <a:rPr lang="en-US" smtClean="0"/>
              <a:t>8/17/2025</a:t>
            </a:fld>
            <a:endParaRPr lang="en-US"/>
          </a:p>
        </p:txBody>
      </p:sp>
      <p:sp>
        <p:nvSpPr>
          <p:cNvPr id="4" name="Footer Placeholder 3">
            <a:extLst>
              <a:ext uri="{FF2B5EF4-FFF2-40B4-BE49-F238E27FC236}">
                <a16:creationId xmlns:a16="http://schemas.microsoft.com/office/drawing/2014/main" id="{2EC97631-C967-C296-9E7A-B9F183A29858}"/>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3999503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50255C-1DCF-13DC-B4DF-CA955049B314}"/>
              </a:ext>
            </a:extLst>
          </p:cNvPr>
          <p:cNvSpPr txBox="1"/>
          <p:nvPr/>
        </p:nvSpPr>
        <p:spPr>
          <a:xfrm>
            <a:off x="580102" y="188960"/>
            <a:ext cx="10500853" cy="646331"/>
          </a:xfrm>
          <a:prstGeom prst="rect">
            <a:avLst/>
          </a:prstGeom>
          <a:noFill/>
        </p:spPr>
        <p:txBody>
          <a:bodyPr wrap="square">
            <a:spAutoFit/>
          </a:bodyPr>
          <a:lstStyle/>
          <a:p>
            <a:pPr algn="l"/>
            <a:r>
              <a:rPr lang="en-US" sz="3600" b="1" dirty="0">
                <a:highlight>
                  <a:srgbClr val="FFFF00"/>
                </a:highlight>
              </a:rPr>
              <a:t>Unit 1.2  Techniques for improving listening  skills</a:t>
            </a:r>
          </a:p>
        </p:txBody>
      </p:sp>
      <p:sp>
        <p:nvSpPr>
          <p:cNvPr id="5" name="TextBox 4">
            <a:extLst>
              <a:ext uri="{FF2B5EF4-FFF2-40B4-BE49-F238E27FC236}">
                <a16:creationId xmlns:a16="http://schemas.microsoft.com/office/drawing/2014/main" id="{0FBBD920-4ADA-6042-DE72-25BDF9B337BC}"/>
              </a:ext>
            </a:extLst>
          </p:cNvPr>
          <p:cNvSpPr txBox="1"/>
          <p:nvPr/>
        </p:nvSpPr>
        <p:spPr>
          <a:xfrm>
            <a:off x="776748" y="1571840"/>
            <a:ext cx="9665110" cy="3481274"/>
          </a:xfrm>
          <a:prstGeom prst="rect">
            <a:avLst/>
          </a:prstGeom>
          <a:noFill/>
        </p:spPr>
        <p:txBody>
          <a:bodyPr wrap="square">
            <a:spAutoFit/>
          </a:bodyPr>
          <a:lstStyle/>
          <a:p>
            <a:pPr marL="342900" marR="0" lvl="0" indent="-342900" algn="just" fontAlgn="base">
              <a:lnSpc>
                <a:spcPct val="112000"/>
              </a:lnSpc>
              <a:spcAft>
                <a:spcPts val="40"/>
              </a:spcAft>
              <a:buClr>
                <a:srgbClr val="000000"/>
              </a:buClr>
              <a:buSzPts val="1200"/>
              <a:buFont typeface="+mj-lt"/>
              <a:buAutoNum type="arabicPeriod"/>
            </a:pPr>
            <a:r>
              <a:rPr lang="en-US" sz="1800" b="1"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Active Listening</a:t>
            </a:r>
            <a:r>
              <a:rPr lang="en-US" sz="1800"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involves fully engaging with the speaker, paying close attention to their words, tone, and body language. This means avoiding distractions, maintaining eye contact, and showing interest through nodding or verbal affirmations. Active listeners focus on understanding the speaker’s message rather than preparing a response while the other person is talking. Engaging fully with the speaker, processing the information, and providing feedback are essential aspects of active listening. </a:t>
            </a:r>
          </a:p>
          <a:p>
            <a:pPr marL="342900" marR="0" lvl="0" indent="-342900" algn="just" fontAlgn="base">
              <a:lnSpc>
                <a:spcPct val="112000"/>
              </a:lnSpc>
              <a:spcAft>
                <a:spcPts val="40"/>
              </a:spcAft>
              <a:buClr>
                <a:srgbClr val="000000"/>
              </a:buClr>
              <a:buSzPts val="1200"/>
              <a:buFont typeface="+mj-lt"/>
              <a:buAutoNum type="arabicPeriod"/>
            </a:pPr>
            <a:endParaRPr lang="en-US"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fontAlgn="base">
              <a:lnSpc>
                <a:spcPct val="112000"/>
              </a:lnSpc>
              <a:spcAft>
                <a:spcPts val="40"/>
              </a:spcAft>
              <a:buClr>
                <a:srgbClr val="000000"/>
              </a:buClr>
              <a:buSzPts val="1200"/>
              <a:buFont typeface="+mj-lt"/>
              <a:buAutoNum type="arabicPeriod"/>
            </a:pPr>
            <a:r>
              <a:rPr lang="en-US" sz="1800" b="1"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Avoiding Interruptions</a:t>
            </a:r>
            <a:r>
              <a:rPr lang="en-US" sz="1800"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Allow the speaker to finish their thoughts without interruption. Resist the urge to jump in with your own comments or solutions. By letting the speaker express themselves fully, you demonstrate respect and ensure you understand their message completely before responding. </a:t>
            </a:r>
          </a:p>
        </p:txBody>
      </p:sp>
      <p:sp>
        <p:nvSpPr>
          <p:cNvPr id="2" name="Date Placeholder 1">
            <a:extLst>
              <a:ext uri="{FF2B5EF4-FFF2-40B4-BE49-F238E27FC236}">
                <a16:creationId xmlns:a16="http://schemas.microsoft.com/office/drawing/2014/main" id="{277DD42C-6883-5EAE-EC2E-80C12D363B32}"/>
              </a:ext>
            </a:extLst>
          </p:cNvPr>
          <p:cNvSpPr>
            <a:spLocks noGrp="1"/>
          </p:cNvSpPr>
          <p:nvPr>
            <p:ph type="dt" sz="half" idx="10"/>
          </p:nvPr>
        </p:nvSpPr>
        <p:spPr/>
        <p:txBody>
          <a:bodyPr/>
          <a:lstStyle/>
          <a:p>
            <a:fld id="{7D464CAC-E111-42AE-AE35-B4D97331BB4C}" type="datetime1">
              <a:rPr lang="en-US" smtClean="0"/>
              <a:t>8/17/2025</a:t>
            </a:fld>
            <a:endParaRPr lang="en-US"/>
          </a:p>
        </p:txBody>
      </p:sp>
      <p:sp>
        <p:nvSpPr>
          <p:cNvPr id="4" name="Footer Placeholder 3">
            <a:extLst>
              <a:ext uri="{FF2B5EF4-FFF2-40B4-BE49-F238E27FC236}">
                <a16:creationId xmlns:a16="http://schemas.microsoft.com/office/drawing/2014/main" id="{9B837BEE-E2CB-93FA-42D6-F02BAB85A2D2}"/>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4246717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3857CF-2229-D1EB-E2DE-B55B915E6333}"/>
              </a:ext>
            </a:extLst>
          </p:cNvPr>
          <p:cNvSpPr txBox="1"/>
          <p:nvPr/>
        </p:nvSpPr>
        <p:spPr>
          <a:xfrm>
            <a:off x="816075" y="253017"/>
            <a:ext cx="10009241" cy="5650971"/>
          </a:xfrm>
          <a:prstGeom prst="rect">
            <a:avLst/>
          </a:prstGeom>
          <a:noFill/>
        </p:spPr>
        <p:txBody>
          <a:bodyPr wrap="square">
            <a:spAutoFit/>
          </a:bodyPr>
          <a:lstStyle/>
          <a:p>
            <a:pPr marL="0" marR="3175" indent="0" algn="ctr">
              <a:lnSpc>
                <a:spcPct val="107000"/>
              </a:lnSpc>
              <a:spcAft>
                <a:spcPts val="1295"/>
              </a:spcAft>
              <a:buNone/>
            </a:pPr>
            <a:r>
              <a:rPr lang="en-US" sz="4000" b="1" kern="100" dirty="0">
                <a:solidFill>
                  <a:srgbClr val="000000"/>
                </a:solidFill>
                <a:effectLst/>
                <a:highlight>
                  <a:srgbClr val="FFFF00"/>
                </a:highlight>
                <a:latin typeface="Times New Roman" panose="02020603050405020304" pitchFamily="18" charset="0"/>
                <a:ea typeface="Times New Roman" panose="02020603050405020304" pitchFamily="18" charset="0"/>
              </a:rPr>
              <a:t>Unit 1 Comprehensive Listening Skills </a:t>
            </a:r>
          </a:p>
          <a:p>
            <a:pPr marL="6350" marR="0" indent="-6350">
              <a:lnSpc>
                <a:spcPct val="107000"/>
              </a:lnSpc>
              <a:spcAft>
                <a:spcPts val="1490"/>
              </a:spcAft>
              <a:buNone/>
            </a:pPr>
            <a:r>
              <a:rPr lang="en-US" sz="4400" b="1" kern="100" dirty="0">
                <a:solidFill>
                  <a:srgbClr val="000000"/>
                </a:solidFill>
                <a:effectLst/>
                <a:highlight>
                  <a:srgbClr val="00FF00"/>
                </a:highlight>
                <a:latin typeface="Times New Roman" panose="02020603050405020304" pitchFamily="18" charset="0"/>
                <a:ea typeface="Times New Roman" panose="02020603050405020304" pitchFamily="18" charset="0"/>
              </a:rPr>
              <a:t>1.1 What and Why </a:t>
            </a:r>
          </a:p>
          <a:p>
            <a:pPr>
              <a:buNone/>
            </a:pPr>
            <a:r>
              <a:rPr lang="en-US" sz="2400" b="1" dirty="0">
                <a:solidFill>
                  <a:srgbClr val="000000"/>
                </a:solidFill>
                <a:effectLst/>
                <a:highlight>
                  <a:srgbClr val="FFFF00"/>
                </a:highlight>
                <a:latin typeface="Times New Roman" panose="02020603050405020304" pitchFamily="18" charset="0"/>
                <a:ea typeface="Times New Roman" panose="02020603050405020304" pitchFamily="18" charset="0"/>
              </a:rPr>
              <a:t>Understanding Comprehensive Listening Skills:</a:t>
            </a:r>
            <a:r>
              <a:rPr lang="en-US" sz="2400" dirty="0">
                <a:solidFill>
                  <a:srgbClr val="000000"/>
                </a:solidFill>
                <a:effectLst/>
                <a:highlight>
                  <a:srgbClr val="FFFF00"/>
                </a:highlight>
                <a:latin typeface="Times New Roman" panose="02020603050405020304" pitchFamily="18" charset="0"/>
                <a:ea typeface="Times New Roman" panose="02020603050405020304" pitchFamily="18" charset="0"/>
              </a:rPr>
              <a:t> </a:t>
            </a:r>
          </a:p>
          <a:p>
            <a:pPr>
              <a:buNone/>
            </a:pPr>
            <a:r>
              <a:rPr lang="en-US" sz="2800" dirty="0">
                <a:solidFill>
                  <a:srgbClr val="000000"/>
                </a:solidFill>
                <a:effectLst/>
                <a:latin typeface="Times New Roman" panose="02020603050405020304" pitchFamily="18" charset="0"/>
                <a:ea typeface="Times New Roman" panose="02020603050405020304" pitchFamily="18" charset="0"/>
              </a:rPr>
              <a:t>Comprehensive listening skills involve the ability to </a:t>
            </a:r>
            <a:r>
              <a:rPr lang="en-US" sz="2800" dirty="0">
                <a:solidFill>
                  <a:srgbClr val="FF0000"/>
                </a:solidFill>
                <a:effectLst/>
                <a:latin typeface="Times New Roman" panose="02020603050405020304" pitchFamily="18" charset="0"/>
                <a:ea typeface="Times New Roman" panose="02020603050405020304" pitchFamily="18" charset="0"/>
              </a:rPr>
              <a:t>accurately receive and interpret messages in the communication process. </a:t>
            </a:r>
            <a:r>
              <a:rPr lang="en-US" sz="2800" dirty="0">
                <a:solidFill>
                  <a:srgbClr val="00B0F0"/>
                </a:solidFill>
                <a:effectLst/>
                <a:latin typeface="Times New Roman" panose="02020603050405020304" pitchFamily="18" charset="0"/>
                <a:ea typeface="Times New Roman" panose="02020603050405020304" pitchFamily="18" charset="0"/>
              </a:rPr>
              <a:t>These skills are more than just hearing; they require active engagement and cognitive processing to understand the speaker’s message. </a:t>
            </a:r>
            <a:r>
              <a:rPr lang="en-US" sz="2800" dirty="0">
                <a:solidFill>
                  <a:srgbClr val="000000"/>
                </a:solidFill>
                <a:effectLst/>
                <a:latin typeface="Times New Roman" panose="02020603050405020304" pitchFamily="18" charset="0"/>
                <a:ea typeface="Times New Roman" panose="02020603050405020304" pitchFamily="18" charset="0"/>
              </a:rPr>
              <a:t>Comprehensive listening is crucial for effective communication in both </a:t>
            </a:r>
            <a:r>
              <a:rPr lang="en-US" sz="2800" dirty="0">
                <a:solidFill>
                  <a:srgbClr val="7030A0"/>
                </a:solidFill>
                <a:effectLst/>
                <a:latin typeface="Times New Roman" panose="02020603050405020304" pitchFamily="18" charset="0"/>
                <a:ea typeface="Times New Roman" panose="02020603050405020304" pitchFamily="18" charset="0"/>
              </a:rPr>
              <a:t>personal and professional contexts, </a:t>
            </a:r>
            <a:r>
              <a:rPr lang="en-US" sz="2800" dirty="0">
                <a:solidFill>
                  <a:srgbClr val="000000"/>
                </a:solidFill>
                <a:effectLst/>
                <a:latin typeface="Times New Roman" panose="02020603050405020304" pitchFamily="18" charset="0"/>
                <a:ea typeface="Times New Roman" panose="02020603050405020304" pitchFamily="18" charset="0"/>
              </a:rPr>
              <a:t>as it helps in understanding others better, building relationships, making informed decisions, and avoiding misunderstandings</a:t>
            </a:r>
            <a:endParaRPr lang="en-US" sz="2800" dirty="0"/>
          </a:p>
        </p:txBody>
      </p:sp>
      <p:sp>
        <p:nvSpPr>
          <p:cNvPr id="2" name="Date Placeholder 1">
            <a:extLst>
              <a:ext uri="{FF2B5EF4-FFF2-40B4-BE49-F238E27FC236}">
                <a16:creationId xmlns:a16="http://schemas.microsoft.com/office/drawing/2014/main" id="{0B3F82A7-EC36-8806-EBBD-0333BCF681CE}"/>
              </a:ext>
            </a:extLst>
          </p:cNvPr>
          <p:cNvSpPr>
            <a:spLocks noGrp="1"/>
          </p:cNvSpPr>
          <p:nvPr>
            <p:ph type="dt" sz="half" idx="10"/>
          </p:nvPr>
        </p:nvSpPr>
        <p:spPr/>
        <p:txBody>
          <a:bodyPr/>
          <a:lstStyle/>
          <a:p>
            <a:fld id="{758A2A2B-2BEC-4CED-84FE-A331E8CE002B}" type="datetime1">
              <a:rPr lang="en-US" smtClean="0"/>
              <a:t>8/17/2025</a:t>
            </a:fld>
            <a:endParaRPr lang="en-US"/>
          </a:p>
        </p:txBody>
      </p:sp>
      <p:sp>
        <p:nvSpPr>
          <p:cNvPr id="4" name="Footer Placeholder 3">
            <a:extLst>
              <a:ext uri="{FF2B5EF4-FFF2-40B4-BE49-F238E27FC236}">
                <a16:creationId xmlns:a16="http://schemas.microsoft.com/office/drawing/2014/main" id="{21A91E8A-80D5-E5BD-4BF9-CE39F09A1C52}"/>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3904909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4692C7-3841-A51E-CEE4-58BC9A1819C8}"/>
              </a:ext>
            </a:extLst>
          </p:cNvPr>
          <p:cNvSpPr txBox="1"/>
          <p:nvPr/>
        </p:nvSpPr>
        <p:spPr>
          <a:xfrm>
            <a:off x="1120877" y="730827"/>
            <a:ext cx="9193162" cy="4101700"/>
          </a:xfrm>
          <a:prstGeom prst="rect">
            <a:avLst/>
          </a:prstGeom>
          <a:noFill/>
        </p:spPr>
        <p:txBody>
          <a:bodyPr wrap="square">
            <a:spAutoFit/>
          </a:bodyPr>
          <a:lstStyle/>
          <a:p>
            <a:pPr marR="0" lvl="0" algn="just" fontAlgn="base">
              <a:lnSpc>
                <a:spcPct val="112000"/>
              </a:lnSpc>
              <a:spcAft>
                <a:spcPts val="40"/>
              </a:spcAft>
              <a:buClr>
                <a:srgbClr val="000000"/>
              </a:buClr>
              <a:buSzPts val="1200"/>
            </a:pPr>
            <a:r>
              <a:rPr lang="en-US" sz="1800" b="1"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3.Asking Questions</a:t>
            </a:r>
            <a:r>
              <a:rPr lang="en-US" sz="1800"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Clarify any points that are unclear by asking open-ended questions. This not only helps you understand the speaker’s message better but also shows that you are actively engaged and interested in what they are saying. Questions can also prompt the speaker to elaborate and provide more detailed information. </a:t>
            </a:r>
          </a:p>
          <a:p>
            <a:pPr marR="0" lvl="0" algn="just" fontAlgn="base">
              <a:lnSpc>
                <a:spcPct val="112000"/>
              </a:lnSpc>
              <a:spcAft>
                <a:spcPts val="40"/>
              </a:spcAft>
              <a:buClr>
                <a:srgbClr val="000000"/>
              </a:buClr>
              <a:buSzPts val="1200"/>
            </a:pPr>
            <a:endParaRPr lang="en-US"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R="0" lvl="0" algn="just" fontAlgn="base">
              <a:lnSpc>
                <a:spcPct val="112000"/>
              </a:lnSpc>
              <a:spcAft>
                <a:spcPts val="40"/>
              </a:spcAft>
              <a:buClr>
                <a:srgbClr val="000000"/>
              </a:buClr>
              <a:buSzPts val="1200"/>
            </a:pPr>
            <a:r>
              <a:rPr lang="en-US" sz="1800" b="1"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4.Paraphrasing and Summarizing</a:t>
            </a:r>
            <a:r>
              <a:rPr lang="en-US" sz="1800"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Restate the speaker’s message in your own words to confirm understanding. Summarizing key points helps reinforce your comprehension and shows the speaker that you are listening attentively. This technique can also highlight any misunderstandings that need to be addressed.</a:t>
            </a:r>
          </a:p>
          <a:p>
            <a:pPr marR="0" lvl="0" algn="just" fontAlgn="base">
              <a:lnSpc>
                <a:spcPct val="112000"/>
              </a:lnSpc>
              <a:spcAft>
                <a:spcPts val="40"/>
              </a:spcAft>
              <a:buClr>
                <a:srgbClr val="000000"/>
              </a:buClr>
              <a:buSzPts val="1200"/>
            </a:pPr>
            <a:r>
              <a:rPr lang="en-US"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p>
          <a:p>
            <a:pPr marR="0" lvl="0" algn="just" fontAlgn="base">
              <a:lnSpc>
                <a:spcPct val="112000"/>
              </a:lnSpc>
              <a:spcAft>
                <a:spcPts val="55"/>
              </a:spcAft>
              <a:buClr>
                <a:srgbClr val="000000"/>
              </a:buClr>
              <a:buSzPts val="1200"/>
            </a:pPr>
            <a:r>
              <a:rPr lang="en-US" sz="1800" b="1"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5.Practicing Empathy</a:t>
            </a:r>
            <a:r>
              <a:rPr lang="en-US" sz="1800"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Try to understand the speaker’s emotions and perspectives. Show empathy by acknowledging their feelings and validating their experiences. Empathetic listening fosters trust and strengthens relationships by demonstrating genuine care and concern. </a:t>
            </a:r>
          </a:p>
        </p:txBody>
      </p:sp>
      <p:sp>
        <p:nvSpPr>
          <p:cNvPr id="2" name="Date Placeholder 1">
            <a:extLst>
              <a:ext uri="{FF2B5EF4-FFF2-40B4-BE49-F238E27FC236}">
                <a16:creationId xmlns:a16="http://schemas.microsoft.com/office/drawing/2014/main" id="{BF7AB9D0-FB5F-2F64-FAF9-E4358BF8AD3F}"/>
              </a:ext>
            </a:extLst>
          </p:cNvPr>
          <p:cNvSpPr>
            <a:spLocks noGrp="1"/>
          </p:cNvSpPr>
          <p:nvPr>
            <p:ph type="dt" sz="half" idx="10"/>
          </p:nvPr>
        </p:nvSpPr>
        <p:spPr/>
        <p:txBody>
          <a:bodyPr/>
          <a:lstStyle/>
          <a:p>
            <a:fld id="{4002E8ED-4298-40A9-AE4A-B4FC10732D44}" type="datetime1">
              <a:rPr lang="en-US" smtClean="0"/>
              <a:t>8/17/2025</a:t>
            </a:fld>
            <a:endParaRPr lang="en-US"/>
          </a:p>
        </p:txBody>
      </p:sp>
      <p:sp>
        <p:nvSpPr>
          <p:cNvPr id="4" name="Footer Placeholder 3">
            <a:extLst>
              <a:ext uri="{FF2B5EF4-FFF2-40B4-BE49-F238E27FC236}">
                <a16:creationId xmlns:a16="http://schemas.microsoft.com/office/drawing/2014/main" id="{7BF68C34-47B6-BE24-694E-1E163B22EA9E}"/>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37615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A56701-584A-3CF7-4C9D-2E60D6A53E4B}"/>
              </a:ext>
            </a:extLst>
          </p:cNvPr>
          <p:cNvSpPr txBox="1"/>
          <p:nvPr/>
        </p:nvSpPr>
        <p:spPr>
          <a:xfrm>
            <a:off x="934065" y="760182"/>
            <a:ext cx="9999406" cy="5438412"/>
          </a:xfrm>
          <a:prstGeom prst="rect">
            <a:avLst/>
          </a:prstGeom>
          <a:noFill/>
        </p:spPr>
        <p:txBody>
          <a:bodyPr wrap="square">
            <a:spAutoFit/>
          </a:bodyPr>
          <a:lstStyle/>
          <a:p>
            <a:pPr marR="0" lvl="0" algn="just" fontAlgn="base">
              <a:lnSpc>
                <a:spcPct val="112000"/>
              </a:lnSpc>
              <a:spcAft>
                <a:spcPts val="40"/>
              </a:spcAft>
              <a:buClr>
                <a:srgbClr val="000000"/>
              </a:buClr>
              <a:buSzPts val="1200"/>
            </a:pPr>
            <a:r>
              <a:rPr lang="en-US" sz="2400" b="1"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6. Taking Notes</a:t>
            </a:r>
            <a:r>
              <a:rPr lang="en-US" sz="2400"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Write down important points during conversations, especially in professional settings or during complex discussions. Notetaking helps you remember details and provides a reference for future conversations. It also shows the speaker that you value their message. </a:t>
            </a:r>
          </a:p>
          <a:p>
            <a:pPr marR="0" lvl="0" algn="just" fontAlgn="base">
              <a:lnSpc>
                <a:spcPct val="112000"/>
              </a:lnSpc>
              <a:spcAft>
                <a:spcPts val="40"/>
              </a:spcAft>
              <a:buClr>
                <a:srgbClr val="000000"/>
              </a:buClr>
              <a:buSzPts val="1200"/>
            </a:pPr>
            <a:r>
              <a:rPr lang="en-US" sz="2400" b="1" kern="100" dirty="0">
                <a:solidFill>
                  <a:srgbClr val="000000"/>
                </a:solidFill>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7.</a:t>
            </a:r>
            <a:r>
              <a:rPr lang="en-US" sz="2400" b="1"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Improving Your Concentration</a:t>
            </a:r>
            <a:r>
              <a:rPr lang="en-US" sz="2400"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Work on maintaining focus during conversations. Avoid multitasking and minimize external distractions. Techniques such as mindfulness and meditation can help improve your concentration and enhance your ability to stay present during discussions. </a:t>
            </a:r>
          </a:p>
          <a:p>
            <a:pPr marR="0" lvl="0" algn="just" fontAlgn="base">
              <a:lnSpc>
                <a:spcPct val="112000"/>
              </a:lnSpc>
              <a:spcAft>
                <a:spcPts val="1430"/>
              </a:spcAft>
              <a:buClr>
                <a:srgbClr val="000000"/>
              </a:buClr>
              <a:buSzPts val="1200"/>
            </a:pPr>
            <a:r>
              <a:rPr lang="en-US" sz="2400" b="1"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8.Being Patient</a:t>
            </a:r>
            <a:r>
              <a:rPr lang="en-US" sz="2400"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Give the speaker ample time to articulate their thoughts without rushing them. Be comfortable with pauses and silences, as they can allow the speaker to gather their thoughts and express themselves more clearly. Patience in listening ensures that you receive the full message and respond appropriately. </a:t>
            </a:r>
          </a:p>
        </p:txBody>
      </p:sp>
      <p:sp>
        <p:nvSpPr>
          <p:cNvPr id="2" name="Date Placeholder 1">
            <a:extLst>
              <a:ext uri="{FF2B5EF4-FFF2-40B4-BE49-F238E27FC236}">
                <a16:creationId xmlns:a16="http://schemas.microsoft.com/office/drawing/2014/main" id="{51E2985E-FD69-C84B-FDFD-7A7358A0FEC3}"/>
              </a:ext>
            </a:extLst>
          </p:cNvPr>
          <p:cNvSpPr>
            <a:spLocks noGrp="1"/>
          </p:cNvSpPr>
          <p:nvPr>
            <p:ph type="dt" sz="half" idx="10"/>
          </p:nvPr>
        </p:nvSpPr>
        <p:spPr/>
        <p:txBody>
          <a:bodyPr/>
          <a:lstStyle/>
          <a:p>
            <a:fld id="{C84D044B-1D4B-4354-AB7D-7F3EBA504087}" type="datetime1">
              <a:rPr lang="en-US" smtClean="0"/>
              <a:t>8/17/2025</a:t>
            </a:fld>
            <a:endParaRPr lang="en-US"/>
          </a:p>
        </p:txBody>
      </p:sp>
      <p:sp>
        <p:nvSpPr>
          <p:cNvPr id="4" name="Footer Placeholder 3">
            <a:extLst>
              <a:ext uri="{FF2B5EF4-FFF2-40B4-BE49-F238E27FC236}">
                <a16:creationId xmlns:a16="http://schemas.microsoft.com/office/drawing/2014/main" id="{52211A61-A0AE-D95F-A14F-A36DAC11F6E1}"/>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1092502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F7B0F-AFE3-59CF-F46D-A177AAA0676D}"/>
              </a:ext>
            </a:extLst>
          </p:cNvPr>
          <p:cNvSpPr>
            <a:spLocks noGrp="1"/>
          </p:cNvSpPr>
          <p:nvPr>
            <p:ph type="title"/>
          </p:nvPr>
        </p:nvSpPr>
        <p:spPr/>
        <p:txBody>
          <a:bodyPr/>
          <a:lstStyle/>
          <a:p>
            <a:r>
              <a:rPr lang="en-US" sz="4400" b="1" dirty="0">
                <a:solidFill>
                  <a:srgbClr val="FF0000"/>
                </a:solidFill>
                <a:highlight>
                  <a:srgbClr val="FFFF00"/>
                </a:highlight>
              </a:rPr>
              <a:t>Types of comprehensive  listening skill </a:t>
            </a:r>
            <a:br>
              <a:rPr lang="en-US" sz="4400" b="1" dirty="0">
                <a:solidFill>
                  <a:srgbClr val="FF0000"/>
                </a:solidFill>
                <a:highlight>
                  <a:srgbClr val="FFFF00"/>
                </a:highlight>
              </a:rPr>
            </a:br>
            <a:endParaRPr lang="en-US" dirty="0">
              <a:highlight>
                <a:srgbClr val="FFFF00"/>
              </a:highlight>
            </a:endParaRPr>
          </a:p>
        </p:txBody>
      </p:sp>
      <p:sp>
        <p:nvSpPr>
          <p:cNvPr id="3" name="TextBox 2">
            <a:extLst>
              <a:ext uri="{FF2B5EF4-FFF2-40B4-BE49-F238E27FC236}">
                <a16:creationId xmlns:a16="http://schemas.microsoft.com/office/drawing/2014/main" id="{3ED7FCED-0EE0-457C-A239-63F2D92AE9F8}"/>
              </a:ext>
            </a:extLst>
          </p:cNvPr>
          <p:cNvSpPr txBox="1"/>
          <p:nvPr/>
        </p:nvSpPr>
        <p:spPr>
          <a:xfrm>
            <a:off x="1543665" y="1809136"/>
            <a:ext cx="5262979" cy="3785652"/>
          </a:xfrm>
          <a:prstGeom prst="rect">
            <a:avLst/>
          </a:prstGeom>
          <a:noFill/>
        </p:spPr>
        <p:txBody>
          <a:bodyPr wrap="none" rtlCol="0">
            <a:spAutoFit/>
          </a:bodyPr>
          <a:lstStyle/>
          <a:p>
            <a:pPr marL="342900" indent="-342900">
              <a:buAutoNum type="arabicPeriod"/>
            </a:pPr>
            <a:r>
              <a:rPr lang="en-US" sz="4000" dirty="0"/>
              <a:t>Active listening </a:t>
            </a:r>
          </a:p>
          <a:p>
            <a:pPr marL="342900" indent="-342900">
              <a:buAutoNum type="arabicPeriod"/>
            </a:pPr>
            <a:r>
              <a:rPr lang="en-US" sz="4000" dirty="0"/>
              <a:t>Passive listening </a:t>
            </a:r>
          </a:p>
          <a:p>
            <a:pPr marL="342900" indent="-342900">
              <a:buAutoNum type="arabicPeriod"/>
            </a:pPr>
            <a:r>
              <a:rPr lang="en-US" sz="4000" dirty="0"/>
              <a:t>Critical listening </a:t>
            </a:r>
          </a:p>
          <a:p>
            <a:pPr marL="342900" indent="-342900">
              <a:buAutoNum type="arabicPeriod"/>
            </a:pPr>
            <a:r>
              <a:rPr lang="en-US" sz="4000" dirty="0"/>
              <a:t>Empathic listening </a:t>
            </a:r>
          </a:p>
          <a:p>
            <a:pPr marL="342900" indent="-342900">
              <a:buAutoNum type="arabicPeriod"/>
            </a:pPr>
            <a:r>
              <a:rPr lang="en-US" sz="4000" dirty="0"/>
              <a:t>Appreciative listening </a:t>
            </a:r>
          </a:p>
          <a:p>
            <a:pPr marL="342900" indent="-342900">
              <a:buAutoNum type="arabicPeriod"/>
            </a:pPr>
            <a:r>
              <a:rPr lang="en-US" sz="4000" dirty="0"/>
              <a:t>Reflective listening </a:t>
            </a:r>
          </a:p>
        </p:txBody>
      </p:sp>
      <p:sp>
        <p:nvSpPr>
          <p:cNvPr id="5" name="Date Placeholder 4">
            <a:extLst>
              <a:ext uri="{FF2B5EF4-FFF2-40B4-BE49-F238E27FC236}">
                <a16:creationId xmlns:a16="http://schemas.microsoft.com/office/drawing/2014/main" id="{567B78FE-2661-AAF8-3BCB-BF8E7C1080DB}"/>
              </a:ext>
            </a:extLst>
          </p:cNvPr>
          <p:cNvSpPr>
            <a:spLocks noGrp="1"/>
          </p:cNvSpPr>
          <p:nvPr>
            <p:ph type="dt" sz="half" idx="10"/>
          </p:nvPr>
        </p:nvSpPr>
        <p:spPr/>
        <p:txBody>
          <a:bodyPr/>
          <a:lstStyle/>
          <a:p>
            <a:fld id="{47FB7E41-469C-4C0F-85CB-F9D35A7163B5}" type="datetime1">
              <a:rPr lang="en-US" smtClean="0"/>
              <a:t>8/17/2025</a:t>
            </a:fld>
            <a:endParaRPr lang="en-US"/>
          </a:p>
        </p:txBody>
      </p:sp>
      <p:sp>
        <p:nvSpPr>
          <p:cNvPr id="6" name="Footer Placeholder 5">
            <a:extLst>
              <a:ext uri="{FF2B5EF4-FFF2-40B4-BE49-F238E27FC236}">
                <a16:creationId xmlns:a16="http://schemas.microsoft.com/office/drawing/2014/main" id="{D10BE5FF-71BF-C411-C0ED-4D2150D19B0A}"/>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1834765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7D73F-4B24-BC71-6737-618D9C65106A}"/>
              </a:ext>
            </a:extLst>
          </p:cNvPr>
          <p:cNvSpPr txBox="1"/>
          <p:nvPr/>
        </p:nvSpPr>
        <p:spPr>
          <a:xfrm>
            <a:off x="821327" y="1295411"/>
            <a:ext cx="11190563" cy="5201424"/>
          </a:xfrm>
          <a:prstGeom prst="rect">
            <a:avLst/>
          </a:prstGeom>
          <a:noFill/>
        </p:spPr>
        <p:txBody>
          <a:bodyPr wrap="square">
            <a:spAutoFit/>
          </a:bodyPr>
          <a:lstStyle/>
          <a:p>
            <a:r>
              <a:rPr lang="en-US" sz="3200" b="1" dirty="0">
                <a:solidFill>
                  <a:srgbClr val="FF0000"/>
                </a:solidFill>
              </a:rPr>
              <a:t>Types of comprehensive skill </a:t>
            </a:r>
          </a:p>
          <a:p>
            <a:pPr>
              <a:buFont typeface="+mj-lt"/>
              <a:buAutoNum type="arabicPeriod"/>
            </a:pPr>
            <a:r>
              <a:rPr lang="en-US" sz="2400" b="1" dirty="0"/>
              <a:t>Active Listening</a:t>
            </a:r>
            <a:r>
              <a:rPr lang="en-US" sz="2400" dirty="0"/>
              <a:t>: Fully concentrating, understanding, responding, and remembering what is being said. This includes:</a:t>
            </a:r>
          </a:p>
          <a:p>
            <a:pPr marL="742950" lvl="1" indent="-285750">
              <a:buFont typeface="+mj-lt"/>
              <a:buAutoNum type="arabicPeriod"/>
            </a:pPr>
            <a:r>
              <a:rPr lang="en-US" sz="2400" b="1" dirty="0">
                <a:solidFill>
                  <a:srgbClr val="FF0000"/>
                </a:solidFill>
              </a:rPr>
              <a:t>Paying Attention</a:t>
            </a:r>
            <a:r>
              <a:rPr lang="en-US" sz="2400" dirty="0">
                <a:solidFill>
                  <a:srgbClr val="FF0000"/>
                </a:solidFill>
              </a:rPr>
              <a:t>: </a:t>
            </a:r>
            <a:r>
              <a:rPr lang="en-US" sz="2400" dirty="0"/>
              <a:t>Giving the speaker your undivided attention and acknowledging their message.</a:t>
            </a:r>
          </a:p>
          <a:p>
            <a:pPr marL="742950" lvl="1" indent="-285750">
              <a:buFont typeface="+mj-lt"/>
              <a:buAutoNum type="arabicPeriod"/>
            </a:pPr>
            <a:r>
              <a:rPr lang="en-US" sz="2400" b="1" dirty="0">
                <a:solidFill>
                  <a:srgbClr val="FF0000"/>
                </a:solidFill>
              </a:rPr>
              <a:t>Showing That You’re Listening</a:t>
            </a:r>
            <a:r>
              <a:rPr lang="en-US" sz="2400" dirty="0"/>
              <a:t>: Using body language and gestures to convey your attention.</a:t>
            </a:r>
          </a:p>
          <a:p>
            <a:pPr marL="742950" lvl="1" indent="-285750">
              <a:buFont typeface="+mj-lt"/>
              <a:buAutoNum type="arabicPeriod"/>
            </a:pPr>
            <a:r>
              <a:rPr lang="en-US" sz="2400" b="1" dirty="0">
                <a:solidFill>
                  <a:srgbClr val="FF0000"/>
                </a:solidFill>
              </a:rPr>
              <a:t>Providing Feedback</a:t>
            </a:r>
            <a:r>
              <a:rPr lang="en-US" sz="2400" dirty="0">
                <a:solidFill>
                  <a:srgbClr val="FF0000"/>
                </a:solidFill>
              </a:rPr>
              <a:t>: </a:t>
            </a:r>
            <a:r>
              <a:rPr lang="en-US" sz="2400" dirty="0"/>
              <a:t>Reflecting on what has been said by paraphrasing and summarizing.</a:t>
            </a:r>
          </a:p>
          <a:p>
            <a:pPr marL="742950" lvl="1" indent="-285750">
              <a:buFont typeface="+mj-lt"/>
              <a:buAutoNum type="arabicPeriod"/>
            </a:pPr>
            <a:r>
              <a:rPr lang="en-US" sz="2400" b="1" dirty="0">
                <a:solidFill>
                  <a:srgbClr val="FF0000"/>
                </a:solidFill>
              </a:rPr>
              <a:t>Deferring Judgment</a:t>
            </a:r>
            <a:r>
              <a:rPr lang="en-US" sz="2400" dirty="0"/>
              <a:t>: Allowing the speaker to finish before forming an opinion.</a:t>
            </a:r>
          </a:p>
          <a:p>
            <a:pPr marL="742950" lvl="1" indent="-285750">
              <a:buFont typeface="+mj-lt"/>
              <a:buAutoNum type="arabicPeriod"/>
            </a:pPr>
            <a:r>
              <a:rPr lang="en-US" sz="2400" b="1" dirty="0">
                <a:solidFill>
                  <a:srgbClr val="FF0000"/>
                </a:solidFill>
              </a:rPr>
              <a:t>Responding Appropriately</a:t>
            </a:r>
            <a:r>
              <a:rPr lang="en-US" sz="2400" dirty="0"/>
              <a:t>: Engaging in a way that is respectful and understanding.</a:t>
            </a:r>
          </a:p>
          <a:p>
            <a:endParaRPr lang="en-US" dirty="0"/>
          </a:p>
          <a:p>
            <a:endParaRPr lang="en-US" dirty="0"/>
          </a:p>
        </p:txBody>
      </p:sp>
      <p:sp>
        <p:nvSpPr>
          <p:cNvPr id="3" name="Date Placeholder 2">
            <a:extLst>
              <a:ext uri="{FF2B5EF4-FFF2-40B4-BE49-F238E27FC236}">
                <a16:creationId xmlns:a16="http://schemas.microsoft.com/office/drawing/2014/main" id="{FCA42F41-15CD-4CDA-26B2-DB1BA1C8A386}"/>
              </a:ext>
            </a:extLst>
          </p:cNvPr>
          <p:cNvSpPr>
            <a:spLocks noGrp="1"/>
          </p:cNvSpPr>
          <p:nvPr>
            <p:ph type="dt" sz="half" idx="10"/>
          </p:nvPr>
        </p:nvSpPr>
        <p:spPr/>
        <p:txBody>
          <a:bodyPr/>
          <a:lstStyle/>
          <a:p>
            <a:fld id="{0E65942A-6271-4CE8-AB48-4F0041E3FF5F}" type="datetime1">
              <a:rPr lang="en-US" smtClean="0"/>
              <a:t>8/17/2025</a:t>
            </a:fld>
            <a:endParaRPr lang="en-US"/>
          </a:p>
        </p:txBody>
      </p:sp>
      <p:sp>
        <p:nvSpPr>
          <p:cNvPr id="5" name="Footer Placeholder 4">
            <a:extLst>
              <a:ext uri="{FF2B5EF4-FFF2-40B4-BE49-F238E27FC236}">
                <a16:creationId xmlns:a16="http://schemas.microsoft.com/office/drawing/2014/main" id="{F3F7F8F7-AA20-0DED-EC17-FC9CDC0E6711}"/>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2858948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E4936C-73DA-AE09-110B-BBB8C3BC103B}"/>
              </a:ext>
            </a:extLst>
          </p:cNvPr>
          <p:cNvSpPr txBox="1"/>
          <p:nvPr/>
        </p:nvSpPr>
        <p:spPr>
          <a:xfrm>
            <a:off x="265471" y="188113"/>
            <a:ext cx="6096000" cy="1323439"/>
          </a:xfrm>
          <a:prstGeom prst="rect">
            <a:avLst/>
          </a:prstGeom>
          <a:noFill/>
        </p:spPr>
        <p:txBody>
          <a:bodyPr wrap="square">
            <a:spAutoFit/>
          </a:bodyPr>
          <a:lstStyle/>
          <a:p>
            <a:r>
              <a:rPr lang="en-US" sz="4000" b="1" dirty="0"/>
              <a:t>2. Passive  Listening</a:t>
            </a:r>
          </a:p>
          <a:p>
            <a:endParaRPr lang="en-US" sz="4000" b="1" dirty="0"/>
          </a:p>
        </p:txBody>
      </p:sp>
      <p:pic>
        <p:nvPicPr>
          <p:cNvPr id="2" name="Picture 1">
            <a:extLst>
              <a:ext uri="{FF2B5EF4-FFF2-40B4-BE49-F238E27FC236}">
                <a16:creationId xmlns:a16="http://schemas.microsoft.com/office/drawing/2014/main" id="{D7DDDB3C-7BDA-A28A-2469-832A4488086F}"/>
              </a:ext>
            </a:extLst>
          </p:cNvPr>
          <p:cNvPicPr>
            <a:picLocks noChangeAspect="1"/>
          </p:cNvPicPr>
          <p:nvPr/>
        </p:nvPicPr>
        <p:blipFill rotWithShape="1">
          <a:blip r:embed="rId2"/>
          <a:srcRect t="16863" r="-323"/>
          <a:stretch/>
        </p:blipFill>
        <p:spPr>
          <a:xfrm>
            <a:off x="221226" y="229250"/>
            <a:ext cx="11749548" cy="6399500"/>
          </a:xfrm>
          <a:prstGeom prst="rect">
            <a:avLst/>
          </a:prstGeom>
        </p:spPr>
      </p:pic>
      <p:sp>
        <p:nvSpPr>
          <p:cNvPr id="5" name="Rectangle 4">
            <a:extLst>
              <a:ext uri="{FF2B5EF4-FFF2-40B4-BE49-F238E27FC236}">
                <a16:creationId xmlns:a16="http://schemas.microsoft.com/office/drawing/2014/main" id="{326A03E4-6DD6-1F69-634B-DABA0739B326}"/>
              </a:ext>
            </a:extLst>
          </p:cNvPr>
          <p:cNvSpPr/>
          <p:nvPr/>
        </p:nvSpPr>
        <p:spPr>
          <a:xfrm>
            <a:off x="176981" y="270387"/>
            <a:ext cx="72167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2.</a:t>
            </a:r>
          </a:p>
        </p:txBody>
      </p:sp>
      <p:sp>
        <p:nvSpPr>
          <p:cNvPr id="6" name="Date Placeholder 5">
            <a:extLst>
              <a:ext uri="{FF2B5EF4-FFF2-40B4-BE49-F238E27FC236}">
                <a16:creationId xmlns:a16="http://schemas.microsoft.com/office/drawing/2014/main" id="{710212B9-2FB0-2A4B-B1C1-26CE1EBFCBC7}"/>
              </a:ext>
            </a:extLst>
          </p:cNvPr>
          <p:cNvSpPr>
            <a:spLocks noGrp="1"/>
          </p:cNvSpPr>
          <p:nvPr>
            <p:ph type="dt" sz="half" idx="10"/>
          </p:nvPr>
        </p:nvSpPr>
        <p:spPr/>
        <p:txBody>
          <a:bodyPr/>
          <a:lstStyle/>
          <a:p>
            <a:fld id="{FAE5A7C6-C0C0-410F-AF0D-F299932BC354}" type="datetime1">
              <a:rPr lang="en-US" smtClean="0"/>
              <a:t>8/17/2025</a:t>
            </a:fld>
            <a:endParaRPr lang="en-US"/>
          </a:p>
        </p:txBody>
      </p:sp>
      <p:sp>
        <p:nvSpPr>
          <p:cNvPr id="7" name="Footer Placeholder 6">
            <a:extLst>
              <a:ext uri="{FF2B5EF4-FFF2-40B4-BE49-F238E27FC236}">
                <a16:creationId xmlns:a16="http://schemas.microsoft.com/office/drawing/2014/main" id="{A4E51D2B-CF4E-6BD1-94A2-EE0D2183E02D}"/>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4228254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9BD2B5-1AB2-B628-6CF9-11A20BAE9598}"/>
              </a:ext>
            </a:extLst>
          </p:cNvPr>
          <p:cNvSpPr>
            <a:spLocks noChangeArrowheads="1"/>
          </p:cNvSpPr>
          <p:nvPr/>
        </p:nvSpPr>
        <p:spPr bwMode="auto">
          <a:xfrm>
            <a:off x="334388" y="3714954"/>
            <a:ext cx="1168063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2800" b="1" dirty="0">
                <a:latin typeface="Arial" panose="020B0604020202020204" pitchFamily="34" charset="0"/>
              </a:rPr>
              <a:t>3</a:t>
            </a:r>
            <a:r>
              <a:rPr kumimoji="0" lang="en-US" altLang="en-US" sz="2800" b="1" i="0" u="none" strike="noStrike" cap="none" normalizeH="0" baseline="0" dirty="0">
                <a:ln>
                  <a:noFill/>
                </a:ln>
                <a:solidFill>
                  <a:schemeClr val="tx1"/>
                </a:solidFill>
                <a:effectLst/>
                <a:latin typeface="Arial" panose="020B0604020202020204" pitchFamily="34" charset="0"/>
              </a:rPr>
              <a:t>. Critical Listening</a:t>
            </a:r>
            <a:r>
              <a:rPr kumimoji="0" lang="en-US" altLang="en-US" sz="2800" b="0" i="0" u="none" strike="noStrike" cap="none" normalizeH="0" baseline="0" dirty="0">
                <a:ln>
                  <a:noFill/>
                </a:ln>
                <a:solidFill>
                  <a:srgbClr val="FF0000"/>
                </a:solidFill>
                <a:effectLst/>
                <a:latin typeface="Arial" panose="020B0604020202020204" pitchFamily="34" charset="0"/>
              </a:rPr>
              <a:t>: </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800" b="0" i="0" u="none" strike="noStrike" cap="none" normalizeH="0" baseline="0" dirty="0">
                <a:ln>
                  <a:noFill/>
                </a:ln>
                <a:solidFill>
                  <a:srgbClr val="FF0000"/>
                </a:solidFill>
                <a:effectLst/>
                <a:latin typeface="Arial" panose="020B0604020202020204" pitchFamily="34" charset="0"/>
              </a:rPr>
              <a:t>Evaluating and analyzing </a:t>
            </a:r>
            <a:r>
              <a:rPr kumimoji="0" lang="en-US" altLang="en-US" sz="2800" b="0" i="0" u="none" strike="noStrike" cap="none" normalizeH="0" baseline="0" dirty="0">
                <a:ln>
                  <a:noFill/>
                </a:ln>
                <a:solidFill>
                  <a:schemeClr val="tx1"/>
                </a:solidFill>
                <a:effectLst/>
                <a:latin typeface="Arial" panose="020B0604020202020204" pitchFamily="34" charset="0"/>
              </a:rPr>
              <a:t>the message for accuracy and validity.</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sz="2800" dirty="0">
              <a:highlight>
                <a:srgbClr val="FFFFFF"/>
              </a:highligh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2800" b="0" i="0" dirty="0">
                <a:solidFill>
                  <a:srgbClr val="202124"/>
                </a:solidFill>
                <a:effectLst/>
                <a:highlight>
                  <a:srgbClr val="FFFFFF"/>
                </a:highlight>
                <a:latin typeface="Google Sans"/>
              </a:rPr>
              <a:t>Critical listening is </a:t>
            </a:r>
            <a:r>
              <a:rPr lang="en-US" sz="2800" b="0" i="0" dirty="0">
                <a:solidFill>
                  <a:srgbClr val="040C28"/>
                </a:solidFill>
                <a:effectLst/>
                <a:latin typeface="Google Sans"/>
              </a:rPr>
              <a:t>a form of listening that is usually not mentioned, since it involves analysis, critical thinking and judgment</a:t>
            </a:r>
            <a:r>
              <a:rPr lang="en-US" sz="2800" b="0" i="0" dirty="0">
                <a:solidFill>
                  <a:srgbClr val="202124"/>
                </a:solidFill>
                <a:effectLst/>
                <a:highlight>
                  <a:srgbClr val="FFFFFF"/>
                </a:highlight>
                <a:latin typeface="Google Sans"/>
              </a:rPr>
              <a:t>. Making judgments during listening is often considered as a barrier to understanding a person.</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5A6228BE-2B47-1F2C-6E6C-E29A512A0592}"/>
              </a:ext>
            </a:extLst>
          </p:cNvPr>
          <p:cNvPicPr>
            <a:picLocks noChangeAspect="1"/>
          </p:cNvPicPr>
          <p:nvPr/>
        </p:nvPicPr>
        <p:blipFill>
          <a:blip r:embed="rId3"/>
          <a:stretch>
            <a:fillRect/>
          </a:stretch>
        </p:blipFill>
        <p:spPr>
          <a:xfrm>
            <a:off x="5387315" y="275817"/>
            <a:ext cx="5496995" cy="3825909"/>
          </a:xfrm>
          <a:prstGeom prst="rect">
            <a:avLst/>
          </a:prstGeom>
        </p:spPr>
      </p:pic>
      <p:sp>
        <p:nvSpPr>
          <p:cNvPr id="5" name="Date Placeholder 4">
            <a:extLst>
              <a:ext uri="{FF2B5EF4-FFF2-40B4-BE49-F238E27FC236}">
                <a16:creationId xmlns:a16="http://schemas.microsoft.com/office/drawing/2014/main" id="{15960931-282F-2CFC-921F-8544DA73961A}"/>
              </a:ext>
            </a:extLst>
          </p:cNvPr>
          <p:cNvSpPr>
            <a:spLocks noGrp="1"/>
          </p:cNvSpPr>
          <p:nvPr>
            <p:ph type="dt" sz="half" idx="10"/>
          </p:nvPr>
        </p:nvSpPr>
        <p:spPr/>
        <p:txBody>
          <a:bodyPr/>
          <a:lstStyle/>
          <a:p>
            <a:fld id="{A52F8F43-FF51-45F5-AE76-DE17F706A6CF}" type="datetime1">
              <a:rPr lang="en-US" smtClean="0"/>
              <a:t>8/17/2025</a:t>
            </a:fld>
            <a:endParaRPr lang="en-US"/>
          </a:p>
        </p:txBody>
      </p:sp>
      <p:sp>
        <p:nvSpPr>
          <p:cNvPr id="6" name="Footer Placeholder 5">
            <a:extLst>
              <a:ext uri="{FF2B5EF4-FFF2-40B4-BE49-F238E27FC236}">
                <a16:creationId xmlns:a16="http://schemas.microsoft.com/office/drawing/2014/main" id="{4F1D6A0B-076A-BD0B-A8A4-C578E1FA4A69}"/>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1527855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B74E57-C800-61BF-EAD4-29C60F73E203}"/>
              </a:ext>
            </a:extLst>
          </p:cNvPr>
          <p:cNvSpPr txBox="1"/>
          <p:nvPr/>
        </p:nvSpPr>
        <p:spPr>
          <a:xfrm>
            <a:off x="698090" y="390679"/>
            <a:ext cx="7865806" cy="1477328"/>
          </a:xfrm>
          <a:prstGeom prst="rect">
            <a:avLst/>
          </a:prstGeom>
          <a:noFill/>
        </p:spPr>
        <p:txBody>
          <a:bodyPr wrap="square">
            <a:spAutoFit/>
          </a:bodyPr>
          <a:lstStyle/>
          <a:p>
            <a:r>
              <a:rPr lang="en-US" sz="5400" b="1" dirty="0"/>
              <a:t>4.Empathetic Listening</a:t>
            </a:r>
            <a:r>
              <a:rPr lang="en-US" sz="5400" dirty="0"/>
              <a:t>: </a:t>
            </a:r>
          </a:p>
          <a:p>
            <a:endParaRPr lang="en-US" dirty="0"/>
          </a:p>
          <a:p>
            <a:r>
              <a:rPr lang="en-US" dirty="0"/>
              <a:t>.</a:t>
            </a:r>
          </a:p>
        </p:txBody>
      </p:sp>
      <p:pic>
        <p:nvPicPr>
          <p:cNvPr id="4" name="Picture 3">
            <a:extLst>
              <a:ext uri="{FF2B5EF4-FFF2-40B4-BE49-F238E27FC236}">
                <a16:creationId xmlns:a16="http://schemas.microsoft.com/office/drawing/2014/main" id="{4997891D-DEB9-92B4-5BEA-8242A0A70579}"/>
              </a:ext>
            </a:extLst>
          </p:cNvPr>
          <p:cNvPicPr>
            <a:picLocks noChangeAspect="1"/>
          </p:cNvPicPr>
          <p:nvPr/>
        </p:nvPicPr>
        <p:blipFill>
          <a:blip r:embed="rId2"/>
          <a:stretch>
            <a:fillRect/>
          </a:stretch>
        </p:blipFill>
        <p:spPr>
          <a:xfrm>
            <a:off x="5145404" y="1483429"/>
            <a:ext cx="6836984" cy="3908476"/>
          </a:xfrm>
          <a:prstGeom prst="rect">
            <a:avLst/>
          </a:prstGeom>
        </p:spPr>
      </p:pic>
      <p:sp>
        <p:nvSpPr>
          <p:cNvPr id="6" name="TextBox 5">
            <a:extLst>
              <a:ext uri="{FF2B5EF4-FFF2-40B4-BE49-F238E27FC236}">
                <a16:creationId xmlns:a16="http://schemas.microsoft.com/office/drawing/2014/main" id="{08DC77FB-6227-1376-DAB0-DF30EF90DE77}"/>
              </a:ext>
            </a:extLst>
          </p:cNvPr>
          <p:cNvSpPr txBox="1"/>
          <p:nvPr/>
        </p:nvSpPr>
        <p:spPr>
          <a:xfrm>
            <a:off x="409390" y="1868007"/>
            <a:ext cx="5250426" cy="1569660"/>
          </a:xfrm>
          <a:prstGeom prst="rect">
            <a:avLst/>
          </a:prstGeom>
          <a:noFill/>
        </p:spPr>
        <p:txBody>
          <a:bodyPr wrap="square">
            <a:spAutoFit/>
          </a:bodyPr>
          <a:lstStyle/>
          <a:p>
            <a:r>
              <a:rPr lang="en-US" sz="3200" dirty="0"/>
              <a:t>Understanding the speaker’s feelings, thoughts, and perspective</a:t>
            </a:r>
          </a:p>
        </p:txBody>
      </p:sp>
      <p:pic>
        <p:nvPicPr>
          <p:cNvPr id="8" name="Picture 7">
            <a:extLst>
              <a:ext uri="{FF2B5EF4-FFF2-40B4-BE49-F238E27FC236}">
                <a16:creationId xmlns:a16="http://schemas.microsoft.com/office/drawing/2014/main" id="{240E1782-B683-A5BB-3D90-A28CFFFD1065}"/>
              </a:ext>
            </a:extLst>
          </p:cNvPr>
          <p:cNvPicPr>
            <a:picLocks noChangeAspect="1"/>
          </p:cNvPicPr>
          <p:nvPr/>
        </p:nvPicPr>
        <p:blipFill>
          <a:blip r:embed="rId3"/>
          <a:stretch>
            <a:fillRect/>
          </a:stretch>
        </p:blipFill>
        <p:spPr>
          <a:xfrm>
            <a:off x="829257" y="3695625"/>
            <a:ext cx="3736697" cy="2066078"/>
          </a:xfrm>
          <a:prstGeom prst="rect">
            <a:avLst/>
          </a:prstGeom>
        </p:spPr>
      </p:pic>
      <p:sp>
        <p:nvSpPr>
          <p:cNvPr id="5" name="Date Placeholder 4">
            <a:extLst>
              <a:ext uri="{FF2B5EF4-FFF2-40B4-BE49-F238E27FC236}">
                <a16:creationId xmlns:a16="http://schemas.microsoft.com/office/drawing/2014/main" id="{6A7A6868-6D0E-4DAB-1319-5BF4778CC828}"/>
              </a:ext>
            </a:extLst>
          </p:cNvPr>
          <p:cNvSpPr>
            <a:spLocks noGrp="1"/>
          </p:cNvSpPr>
          <p:nvPr>
            <p:ph type="dt" sz="half" idx="10"/>
          </p:nvPr>
        </p:nvSpPr>
        <p:spPr/>
        <p:txBody>
          <a:bodyPr/>
          <a:lstStyle/>
          <a:p>
            <a:fld id="{DEB9909D-93A1-4690-B029-F682E7456518}" type="datetime1">
              <a:rPr lang="en-US" smtClean="0"/>
              <a:t>8/17/2025</a:t>
            </a:fld>
            <a:endParaRPr lang="en-US"/>
          </a:p>
        </p:txBody>
      </p:sp>
      <p:sp>
        <p:nvSpPr>
          <p:cNvPr id="7" name="Footer Placeholder 6">
            <a:extLst>
              <a:ext uri="{FF2B5EF4-FFF2-40B4-BE49-F238E27FC236}">
                <a16:creationId xmlns:a16="http://schemas.microsoft.com/office/drawing/2014/main" id="{103DD34F-CA73-06F5-E737-A5255AAD5BC7}"/>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3507823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D0F0F1-BFDA-05B1-2A22-A48FCC9C0183}"/>
              </a:ext>
            </a:extLst>
          </p:cNvPr>
          <p:cNvSpPr txBox="1"/>
          <p:nvPr/>
        </p:nvSpPr>
        <p:spPr>
          <a:xfrm>
            <a:off x="511278" y="611748"/>
            <a:ext cx="6096000" cy="769441"/>
          </a:xfrm>
          <a:prstGeom prst="rect">
            <a:avLst/>
          </a:prstGeom>
          <a:noFill/>
        </p:spPr>
        <p:txBody>
          <a:bodyPr wrap="square">
            <a:spAutoFit/>
          </a:bodyPr>
          <a:lstStyle/>
          <a:p>
            <a:r>
              <a:rPr lang="en-US" sz="4400" dirty="0">
                <a:highlight>
                  <a:srgbClr val="FFFF00"/>
                </a:highlight>
              </a:rPr>
              <a:t>5.Appreciative listening </a:t>
            </a:r>
          </a:p>
        </p:txBody>
      </p:sp>
      <p:sp>
        <p:nvSpPr>
          <p:cNvPr id="4" name="Rectangle 1">
            <a:extLst>
              <a:ext uri="{FF2B5EF4-FFF2-40B4-BE49-F238E27FC236}">
                <a16:creationId xmlns:a16="http://schemas.microsoft.com/office/drawing/2014/main" id="{89E24E64-4AB0-12E0-C8A2-2DD5814F0D1B}"/>
              </a:ext>
            </a:extLst>
          </p:cNvPr>
          <p:cNvSpPr>
            <a:spLocks noChangeArrowheads="1"/>
          </p:cNvSpPr>
          <p:nvPr/>
        </p:nvSpPr>
        <p:spPr bwMode="auto">
          <a:xfrm>
            <a:off x="383459" y="1659285"/>
            <a:ext cx="11971101"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It is a type of listening behavior where the listener seeks certain </a:t>
            </a:r>
          </a:p>
          <a:p>
            <a:pPr marL="0" marR="0" lvl="0" indent="0" algn="l" defTabSz="914400" rtl="0" eaLnBrk="0" fontAlgn="base" latinLnBrk="0" hangingPunct="0">
              <a:lnSpc>
                <a:spcPct val="100000"/>
              </a:lnSpc>
              <a:spcBef>
                <a:spcPct val="0"/>
              </a:spcBef>
              <a:spcAft>
                <a:spcPct val="0"/>
              </a:spcAft>
              <a:buClrTx/>
              <a:buSzTx/>
              <a:tabLst/>
            </a:pPr>
            <a:r>
              <a:rPr lang="en-US" altLang="en-US" sz="3200" dirty="0">
                <a:latin typeface="Arial" panose="020B0604020202020204" pitchFamily="34" charset="0"/>
              </a:rPr>
              <a:t>Information which they will appreciate and meet his/her needs and goals.</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Listening for enjoyment and pleasure.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Involves engaging with music, poetry, or an enjoyable speech.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Requires an open and receptive mindset.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Date Placeholder 4">
            <a:extLst>
              <a:ext uri="{FF2B5EF4-FFF2-40B4-BE49-F238E27FC236}">
                <a16:creationId xmlns:a16="http://schemas.microsoft.com/office/drawing/2014/main" id="{69B8D488-4513-2811-298B-ADC5448D934F}"/>
              </a:ext>
            </a:extLst>
          </p:cNvPr>
          <p:cNvSpPr>
            <a:spLocks noGrp="1"/>
          </p:cNvSpPr>
          <p:nvPr>
            <p:ph type="dt" sz="half" idx="10"/>
          </p:nvPr>
        </p:nvSpPr>
        <p:spPr/>
        <p:txBody>
          <a:bodyPr/>
          <a:lstStyle/>
          <a:p>
            <a:fld id="{D36A9B34-16D1-4B5B-A45D-C38B8C62ECBE}" type="datetime1">
              <a:rPr lang="en-US" smtClean="0"/>
              <a:t>8/17/2025</a:t>
            </a:fld>
            <a:endParaRPr lang="en-US"/>
          </a:p>
        </p:txBody>
      </p:sp>
      <p:sp>
        <p:nvSpPr>
          <p:cNvPr id="6" name="Footer Placeholder 5">
            <a:extLst>
              <a:ext uri="{FF2B5EF4-FFF2-40B4-BE49-F238E27FC236}">
                <a16:creationId xmlns:a16="http://schemas.microsoft.com/office/drawing/2014/main" id="{93A32BC6-ED10-E0B1-00CB-1F0944F58AE6}"/>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2114921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AFB96-A71C-9214-167B-67225752688E}"/>
              </a:ext>
            </a:extLst>
          </p:cNvPr>
          <p:cNvSpPr txBox="1"/>
          <p:nvPr/>
        </p:nvSpPr>
        <p:spPr>
          <a:xfrm>
            <a:off x="1002890" y="729734"/>
            <a:ext cx="6096000" cy="707886"/>
          </a:xfrm>
          <a:prstGeom prst="rect">
            <a:avLst/>
          </a:prstGeom>
          <a:noFill/>
        </p:spPr>
        <p:txBody>
          <a:bodyPr wrap="square">
            <a:spAutoFit/>
          </a:bodyPr>
          <a:lstStyle/>
          <a:p>
            <a:r>
              <a:rPr lang="en-US" sz="4000" dirty="0">
                <a:highlight>
                  <a:srgbClr val="FFFF00"/>
                </a:highlight>
              </a:rPr>
              <a:t>6.Reflective listening </a:t>
            </a:r>
          </a:p>
        </p:txBody>
      </p:sp>
      <p:sp>
        <p:nvSpPr>
          <p:cNvPr id="8" name="TextBox 7">
            <a:extLst>
              <a:ext uri="{FF2B5EF4-FFF2-40B4-BE49-F238E27FC236}">
                <a16:creationId xmlns:a16="http://schemas.microsoft.com/office/drawing/2014/main" id="{ED3DA501-5BDD-1E19-BD77-0FB6786C961B}"/>
              </a:ext>
            </a:extLst>
          </p:cNvPr>
          <p:cNvSpPr txBox="1"/>
          <p:nvPr/>
        </p:nvSpPr>
        <p:spPr>
          <a:xfrm>
            <a:off x="1002890" y="1874728"/>
            <a:ext cx="6096000" cy="3108543"/>
          </a:xfrm>
          <a:prstGeom prst="rect">
            <a:avLst/>
          </a:prstGeom>
          <a:noFill/>
        </p:spPr>
        <p:txBody>
          <a:bodyPr wrap="square">
            <a:spAutoFit/>
          </a:bodyPr>
          <a:lstStyle/>
          <a:p>
            <a:endParaRPr lang="en-US" sz="2800" dirty="0"/>
          </a:p>
          <a:p>
            <a:pPr>
              <a:buFont typeface="Arial" panose="020B0604020202020204" pitchFamily="34" charset="0"/>
              <a:buChar char="•"/>
            </a:pPr>
            <a:r>
              <a:rPr lang="en-US" sz="2800" dirty="0"/>
              <a:t>Mirroring back what the speaker has said to show understanding.</a:t>
            </a:r>
          </a:p>
          <a:p>
            <a:pPr>
              <a:buFont typeface="Arial" panose="020B0604020202020204" pitchFamily="34" charset="0"/>
              <a:buChar char="•"/>
            </a:pPr>
            <a:r>
              <a:rPr lang="en-US" sz="2800" dirty="0"/>
              <a:t>Involves paraphrasing or summarizing the speaker's message.</a:t>
            </a:r>
          </a:p>
          <a:p>
            <a:pPr>
              <a:buFont typeface="Arial" panose="020B0604020202020204" pitchFamily="34" charset="0"/>
              <a:buChar char="•"/>
            </a:pPr>
            <a:r>
              <a:rPr lang="en-US" sz="2800" dirty="0"/>
              <a:t>Helps clarify and ensure accurate communication.</a:t>
            </a:r>
          </a:p>
        </p:txBody>
      </p:sp>
      <p:sp>
        <p:nvSpPr>
          <p:cNvPr id="3" name="Date Placeholder 2">
            <a:extLst>
              <a:ext uri="{FF2B5EF4-FFF2-40B4-BE49-F238E27FC236}">
                <a16:creationId xmlns:a16="http://schemas.microsoft.com/office/drawing/2014/main" id="{1D7105CA-A2A6-B1BA-1DF3-A08CAD1820F1}"/>
              </a:ext>
            </a:extLst>
          </p:cNvPr>
          <p:cNvSpPr>
            <a:spLocks noGrp="1"/>
          </p:cNvSpPr>
          <p:nvPr>
            <p:ph type="dt" sz="half" idx="10"/>
          </p:nvPr>
        </p:nvSpPr>
        <p:spPr/>
        <p:txBody>
          <a:bodyPr/>
          <a:lstStyle/>
          <a:p>
            <a:fld id="{04558395-0AB7-4E47-9233-04CE9CE0F083}" type="datetime1">
              <a:rPr lang="en-US" smtClean="0"/>
              <a:t>8/17/2025</a:t>
            </a:fld>
            <a:endParaRPr lang="en-US"/>
          </a:p>
        </p:txBody>
      </p:sp>
      <p:sp>
        <p:nvSpPr>
          <p:cNvPr id="4" name="Footer Placeholder 3">
            <a:extLst>
              <a:ext uri="{FF2B5EF4-FFF2-40B4-BE49-F238E27FC236}">
                <a16:creationId xmlns:a16="http://schemas.microsoft.com/office/drawing/2014/main" id="{7C2F27DE-9D99-EE8D-5FA4-C4A0D771DD72}"/>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2977694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F3B40B-2B84-C674-6F42-31BA53BD266B}"/>
              </a:ext>
            </a:extLst>
          </p:cNvPr>
          <p:cNvSpPr txBox="1"/>
          <p:nvPr/>
        </p:nvSpPr>
        <p:spPr>
          <a:xfrm>
            <a:off x="0" y="-206477"/>
            <a:ext cx="11936363" cy="7412991"/>
          </a:xfrm>
          <a:prstGeom prst="rect">
            <a:avLst/>
          </a:prstGeom>
          <a:noFill/>
        </p:spPr>
        <p:txBody>
          <a:bodyPr wrap="square">
            <a:spAutoFit/>
          </a:bodyPr>
          <a:lstStyle/>
          <a:p>
            <a:pPr marR="0" algn="l">
              <a:lnSpc>
                <a:spcPct val="107000"/>
              </a:lnSpc>
              <a:spcAft>
                <a:spcPts val="1490"/>
              </a:spcAft>
            </a:pPr>
            <a:r>
              <a:rPr lang="en-US" sz="4400" b="1" kern="100" dirty="0">
                <a:solidFill>
                  <a:srgbClr val="000000"/>
                </a:solidFill>
                <a:effectLst/>
                <a:highlight>
                  <a:srgbClr val="FFFF00"/>
                </a:highlight>
                <a:latin typeface="Times New Roman" panose="02020603050405020304" pitchFamily="18" charset="0"/>
                <a:ea typeface="Times New Roman" panose="02020603050405020304" pitchFamily="18" charset="0"/>
              </a:rPr>
              <a:t>What is Comprehensive Listening?</a:t>
            </a:r>
            <a:r>
              <a:rPr lang="en-US" sz="4400" kern="100" dirty="0">
                <a:solidFill>
                  <a:srgbClr val="000000"/>
                </a:solidFill>
                <a:effectLst/>
                <a:highlight>
                  <a:srgbClr val="FFFF00"/>
                </a:highlight>
                <a:latin typeface="Times New Roman" panose="02020603050405020304" pitchFamily="18" charset="0"/>
                <a:ea typeface="Times New Roman" panose="02020603050405020304" pitchFamily="18" charset="0"/>
              </a:rPr>
              <a:t>  </a:t>
            </a:r>
          </a:p>
          <a:p>
            <a:pPr marL="514350" marR="0" indent="-514350" algn="just">
              <a:lnSpc>
                <a:spcPct val="112000"/>
              </a:lnSpc>
              <a:spcAft>
                <a:spcPts val="1430"/>
              </a:spcAft>
              <a:buFont typeface="+mj-lt"/>
              <a:buAutoNum type="romanUcPeriod"/>
            </a:pPr>
            <a:r>
              <a:rPr lang="en-US" sz="2400" b="1" kern="100" dirty="0">
                <a:solidFill>
                  <a:srgbClr val="000000"/>
                </a:solidFill>
                <a:effectLst/>
                <a:latin typeface="Times New Roman" panose="02020603050405020304" pitchFamily="18" charset="0"/>
                <a:ea typeface="Times New Roman" panose="02020603050405020304" pitchFamily="18" charset="0"/>
              </a:rPr>
              <a:t>Comprehensive listening</a:t>
            </a:r>
            <a:r>
              <a:rPr lang="en-US" sz="2400" kern="100" dirty="0">
                <a:solidFill>
                  <a:srgbClr val="000000"/>
                </a:solidFill>
                <a:effectLst/>
                <a:latin typeface="Times New Roman" panose="02020603050405020304" pitchFamily="18" charset="0"/>
                <a:ea typeface="Times New Roman" panose="02020603050405020304" pitchFamily="18" charset="0"/>
              </a:rPr>
              <a:t> is a critical skill that </a:t>
            </a:r>
            <a:r>
              <a:rPr lang="en-US" sz="2400" kern="100" dirty="0">
                <a:solidFill>
                  <a:srgbClr val="000000"/>
                </a:solidFill>
                <a:effectLst/>
                <a:highlight>
                  <a:srgbClr val="00FF00"/>
                </a:highlight>
                <a:latin typeface="Times New Roman" panose="02020603050405020304" pitchFamily="18" charset="0"/>
                <a:ea typeface="Times New Roman" panose="02020603050405020304" pitchFamily="18" charset="0"/>
              </a:rPr>
              <a:t>goes beyond merely hearing words.</a:t>
            </a:r>
          </a:p>
          <a:p>
            <a:pPr marL="514350" marR="0" indent="-514350" algn="just">
              <a:lnSpc>
                <a:spcPct val="112000"/>
              </a:lnSpc>
              <a:spcAft>
                <a:spcPts val="1430"/>
              </a:spcAft>
              <a:buFont typeface="+mj-lt"/>
              <a:buAutoNum type="romanUcPeriod"/>
            </a:pPr>
            <a:r>
              <a:rPr lang="en-US" sz="2400" kern="100" dirty="0">
                <a:solidFill>
                  <a:srgbClr val="000000"/>
                </a:solidFill>
                <a:effectLst/>
                <a:latin typeface="Times New Roman" panose="02020603050405020304" pitchFamily="18" charset="0"/>
                <a:ea typeface="Times New Roman" panose="02020603050405020304" pitchFamily="18" charset="0"/>
              </a:rPr>
              <a:t> It involves a </a:t>
            </a:r>
            <a:r>
              <a:rPr lang="en-US" sz="2400" kern="100" dirty="0">
                <a:solidFill>
                  <a:srgbClr val="000000"/>
                </a:solidFill>
                <a:effectLst/>
                <a:highlight>
                  <a:srgbClr val="00FF00"/>
                </a:highlight>
                <a:latin typeface="Times New Roman" panose="02020603050405020304" pitchFamily="18" charset="0"/>
                <a:ea typeface="Times New Roman" panose="02020603050405020304" pitchFamily="18" charset="0"/>
              </a:rPr>
              <a:t>deep engagement </a:t>
            </a:r>
            <a:r>
              <a:rPr lang="en-US" sz="2400" kern="100" dirty="0">
                <a:solidFill>
                  <a:srgbClr val="000000"/>
                </a:solidFill>
                <a:effectLst/>
                <a:latin typeface="Times New Roman" panose="02020603050405020304" pitchFamily="18" charset="0"/>
                <a:ea typeface="Times New Roman" panose="02020603050405020304" pitchFamily="18" charset="0"/>
              </a:rPr>
              <a:t>with the speaker’s message, </a:t>
            </a:r>
            <a:r>
              <a:rPr lang="en-US" sz="2400" kern="100" dirty="0">
                <a:solidFill>
                  <a:srgbClr val="000000"/>
                </a:solidFill>
                <a:effectLst/>
                <a:highlight>
                  <a:srgbClr val="00FF00"/>
                </a:highlight>
                <a:latin typeface="Times New Roman" panose="02020603050405020304" pitchFamily="18" charset="0"/>
                <a:ea typeface="Times New Roman" panose="02020603050405020304" pitchFamily="18" charset="0"/>
              </a:rPr>
              <a:t>including understanding the context, emotions, and nuances behind the communication. </a:t>
            </a:r>
          </a:p>
          <a:p>
            <a:pPr marL="514350" marR="0" indent="-514350" algn="just">
              <a:lnSpc>
                <a:spcPct val="112000"/>
              </a:lnSpc>
              <a:spcAft>
                <a:spcPts val="1430"/>
              </a:spcAft>
              <a:buFont typeface="+mj-lt"/>
              <a:buAutoNum type="romanUcPeriod"/>
            </a:pPr>
            <a:r>
              <a:rPr lang="en-US" sz="2400" kern="100" dirty="0">
                <a:solidFill>
                  <a:srgbClr val="000000"/>
                </a:solidFill>
                <a:effectLst/>
                <a:latin typeface="Times New Roman" panose="02020603050405020304" pitchFamily="18" charset="0"/>
                <a:ea typeface="Times New Roman" panose="02020603050405020304" pitchFamily="18" charset="0"/>
              </a:rPr>
              <a:t>This type of listening is essential in all </a:t>
            </a:r>
            <a:r>
              <a:rPr lang="en-US" sz="2400" kern="100" dirty="0">
                <a:solidFill>
                  <a:srgbClr val="FF0000"/>
                </a:solidFill>
                <a:effectLst/>
                <a:latin typeface="Times New Roman" panose="02020603050405020304" pitchFamily="18" charset="0"/>
                <a:ea typeface="Times New Roman" panose="02020603050405020304" pitchFamily="18" charset="0"/>
              </a:rPr>
              <a:t>areas of life, from personal relationships to professional interactions, </a:t>
            </a:r>
            <a:r>
              <a:rPr lang="en-US" sz="2400" kern="100" dirty="0">
                <a:solidFill>
                  <a:srgbClr val="000000"/>
                </a:solidFill>
                <a:effectLst/>
                <a:latin typeface="Times New Roman" panose="02020603050405020304" pitchFamily="18" charset="0"/>
                <a:ea typeface="Times New Roman" panose="02020603050405020304" pitchFamily="18" charset="0"/>
              </a:rPr>
              <a:t>as it </a:t>
            </a:r>
            <a:r>
              <a:rPr lang="en-US" sz="2400" kern="100" dirty="0">
                <a:solidFill>
                  <a:srgbClr val="FF0000"/>
                </a:solidFill>
                <a:effectLst/>
                <a:latin typeface="Times New Roman" panose="02020603050405020304" pitchFamily="18" charset="0"/>
                <a:ea typeface="Times New Roman" panose="02020603050405020304" pitchFamily="18" charset="0"/>
              </a:rPr>
              <a:t>fosters better understanding, enhances communication, and improves the quality of interactions</a:t>
            </a:r>
            <a:r>
              <a:rPr lang="en-US" sz="2400" kern="100" dirty="0">
                <a:solidFill>
                  <a:srgbClr val="000000"/>
                </a:solidFill>
                <a:effectLst/>
                <a:latin typeface="Times New Roman" panose="02020603050405020304" pitchFamily="18" charset="0"/>
                <a:ea typeface="Times New Roman" panose="02020603050405020304" pitchFamily="18" charset="0"/>
              </a:rPr>
              <a:t>. </a:t>
            </a:r>
          </a:p>
          <a:p>
            <a:pPr marL="514350" indent="-514350" algn="just">
              <a:lnSpc>
                <a:spcPct val="112000"/>
              </a:lnSpc>
              <a:spcAft>
                <a:spcPts val="1430"/>
              </a:spcAft>
              <a:buFont typeface="+mj-lt"/>
              <a:buAutoNum type="romanUcPeriod"/>
            </a:pPr>
            <a:r>
              <a:rPr lang="en-US" sz="2400" kern="100" dirty="0">
                <a:solidFill>
                  <a:srgbClr val="000000"/>
                </a:solidFill>
                <a:effectLst/>
                <a:latin typeface="Times New Roman" panose="02020603050405020304" pitchFamily="18" charset="0"/>
                <a:ea typeface="Times New Roman" panose="02020603050405020304" pitchFamily="18" charset="0"/>
              </a:rPr>
              <a:t>Comprehensive listening requires </a:t>
            </a:r>
            <a:r>
              <a:rPr lang="en-US" sz="2400" kern="100" dirty="0">
                <a:solidFill>
                  <a:srgbClr val="000000"/>
                </a:solidFill>
                <a:effectLst/>
                <a:highlight>
                  <a:srgbClr val="00FF00"/>
                </a:highlight>
                <a:latin typeface="Times New Roman" panose="02020603050405020304" pitchFamily="18" charset="0"/>
                <a:ea typeface="Times New Roman" panose="02020603050405020304" pitchFamily="18" charset="0"/>
              </a:rPr>
              <a:t>active participation and critical thinking.</a:t>
            </a:r>
          </a:p>
          <a:p>
            <a:pPr marL="514350" indent="-514350" algn="just">
              <a:lnSpc>
                <a:spcPct val="112000"/>
              </a:lnSpc>
              <a:spcAft>
                <a:spcPts val="1430"/>
              </a:spcAft>
              <a:buFont typeface="+mj-lt"/>
              <a:buAutoNum type="romanUcPeriod"/>
            </a:pPr>
            <a:r>
              <a:rPr lang="en-US" sz="2400" kern="100" dirty="0">
                <a:solidFill>
                  <a:srgbClr val="000000"/>
                </a:solidFill>
                <a:effectLst/>
                <a:latin typeface="Times New Roman" panose="02020603050405020304" pitchFamily="18" charset="0"/>
                <a:ea typeface="Times New Roman" panose="02020603050405020304" pitchFamily="18" charset="0"/>
              </a:rPr>
              <a:t> It is </a:t>
            </a:r>
            <a:r>
              <a:rPr lang="en-US" sz="2400" kern="100" dirty="0">
                <a:solidFill>
                  <a:srgbClr val="FF0000"/>
                </a:solidFill>
                <a:effectLst/>
                <a:latin typeface="Times New Roman" panose="02020603050405020304" pitchFamily="18" charset="0"/>
                <a:ea typeface="Times New Roman" panose="02020603050405020304" pitchFamily="18" charset="0"/>
              </a:rPr>
              <a:t>not a passive activity </a:t>
            </a:r>
            <a:r>
              <a:rPr lang="en-US" sz="2400" kern="100" dirty="0">
                <a:solidFill>
                  <a:srgbClr val="000000"/>
                </a:solidFill>
                <a:effectLst/>
                <a:latin typeface="Times New Roman" panose="02020603050405020304" pitchFamily="18" charset="0"/>
                <a:ea typeface="Times New Roman" panose="02020603050405020304" pitchFamily="18" charset="0"/>
              </a:rPr>
              <a:t>but rather an active process where the listener is fully engaged in decoding, interpreting, and responding to the message.</a:t>
            </a:r>
          </a:p>
          <a:p>
            <a:pPr marL="514350" indent="-514350" algn="just">
              <a:lnSpc>
                <a:spcPct val="112000"/>
              </a:lnSpc>
              <a:spcAft>
                <a:spcPts val="1430"/>
              </a:spcAft>
              <a:buFont typeface="+mj-lt"/>
              <a:buAutoNum type="romanUcPeriod"/>
            </a:pPr>
            <a:r>
              <a:rPr lang="en-US" sz="2400" kern="100" dirty="0">
                <a:solidFill>
                  <a:srgbClr val="000000"/>
                </a:solidFill>
                <a:effectLst/>
                <a:latin typeface="Times New Roman" panose="02020603050405020304" pitchFamily="18" charset="0"/>
                <a:ea typeface="Times New Roman" panose="02020603050405020304" pitchFamily="18" charset="0"/>
              </a:rPr>
              <a:t> This engagement helps in accurately capturing the speaker’s intent and feelings, thereby reducing misunderstandings and fostering clearer, more effective communication. </a:t>
            </a:r>
          </a:p>
          <a:p>
            <a:pPr marL="400050" marR="0" indent="-400050" algn="just">
              <a:lnSpc>
                <a:spcPct val="112000"/>
              </a:lnSpc>
              <a:spcAft>
                <a:spcPts val="1430"/>
              </a:spcAft>
              <a:buFont typeface="+mj-lt"/>
              <a:buAutoNum type="romanUcPeriod"/>
            </a:pPr>
            <a:endParaRPr lang="en-US" sz="1800" kern="100" dirty="0">
              <a:solidFill>
                <a:srgbClr val="000000"/>
              </a:solidFill>
              <a:effectLst/>
              <a:latin typeface="Times New Roman" panose="02020603050405020304" pitchFamily="18" charset="0"/>
              <a:ea typeface="Times New Roman" panose="02020603050405020304" pitchFamily="18" charset="0"/>
            </a:endParaRPr>
          </a:p>
          <a:p>
            <a:pPr marL="400050" marR="0" indent="-400050" algn="just">
              <a:lnSpc>
                <a:spcPct val="112000"/>
              </a:lnSpc>
              <a:spcAft>
                <a:spcPts val="1430"/>
              </a:spcAft>
              <a:buFont typeface="+mj-lt"/>
              <a:buAutoNum type="romanUcPeriod"/>
            </a:pPr>
            <a:endParaRPr lang="en-US" sz="1800" kern="100" dirty="0">
              <a:solidFill>
                <a:srgbClr val="000000"/>
              </a:solidFill>
              <a:effectLst/>
              <a:latin typeface="Times New Roman" panose="02020603050405020304" pitchFamily="18" charset="0"/>
              <a:ea typeface="Times New Roman" panose="02020603050405020304" pitchFamily="18" charset="0"/>
            </a:endParaRPr>
          </a:p>
        </p:txBody>
      </p:sp>
      <p:sp>
        <p:nvSpPr>
          <p:cNvPr id="2" name="Date Placeholder 1">
            <a:extLst>
              <a:ext uri="{FF2B5EF4-FFF2-40B4-BE49-F238E27FC236}">
                <a16:creationId xmlns:a16="http://schemas.microsoft.com/office/drawing/2014/main" id="{ABD66681-DE88-7355-55BE-436D782B6195}"/>
              </a:ext>
            </a:extLst>
          </p:cNvPr>
          <p:cNvSpPr>
            <a:spLocks noGrp="1"/>
          </p:cNvSpPr>
          <p:nvPr>
            <p:ph type="dt" sz="half" idx="10"/>
          </p:nvPr>
        </p:nvSpPr>
        <p:spPr/>
        <p:txBody>
          <a:bodyPr/>
          <a:lstStyle/>
          <a:p>
            <a:fld id="{A89A1F86-719A-476F-BF75-1CB46F7417DF}" type="datetime1">
              <a:rPr lang="en-US" smtClean="0"/>
              <a:t>8/17/2025</a:t>
            </a:fld>
            <a:endParaRPr lang="en-US"/>
          </a:p>
        </p:txBody>
      </p:sp>
      <p:sp>
        <p:nvSpPr>
          <p:cNvPr id="4" name="Footer Placeholder 3">
            <a:extLst>
              <a:ext uri="{FF2B5EF4-FFF2-40B4-BE49-F238E27FC236}">
                <a16:creationId xmlns:a16="http://schemas.microsoft.com/office/drawing/2014/main" id="{104540F8-7164-FD5F-33E0-8C7071F90557}"/>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3426713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4D5F38-43DC-BDA3-04A8-38B5C4428AD6}"/>
              </a:ext>
            </a:extLst>
          </p:cNvPr>
          <p:cNvSpPr txBox="1"/>
          <p:nvPr/>
        </p:nvSpPr>
        <p:spPr>
          <a:xfrm>
            <a:off x="206476" y="123723"/>
            <a:ext cx="11572569" cy="6322244"/>
          </a:xfrm>
          <a:prstGeom prst="rect">
            <a:avLst/>
          </a:prstGeom>
          <a:noFill/>
        </p:spPr>
        <p:txBody>
          <a:bodyPr wrap="square">
            <a:spAutoFit/>
          </a:bodyPr>
          <a:lstStyle/>
          <a:p>
            <a:pPr marR="0" algn="just">
              <a:lnSpc>
                <a:spcPct val="112000"/>
              </a:lnSpc>
              <a:spcAft>
                <a:spcPts val="1430"/>
              </a:spcAft>
            </a:pPr>
            <a:r>
              <a:rPr lang="en-US" sz="2400" kern="100" dirty="0">
                <a:solidFill>
                  <a:srgbClr val="000000"/>
                </a:solidFill>
                <a:latin typeface="Times New Roman" panose="02020603050405020304" pitchFamily="18" charset="0"/>
                <a:ea typeface="Times New Roman" panose="02020603050405020304" pitchFamily="18" charset="0"/>
              </a:rPr>
              <a:t>VII. </a:t>
            </a:r>
            <a:r>
              <a:rPr lang="en-US" sz="2400" kern="100" dirty="0">
                <a:solidFill>
                  <a:srgbClr val="000000"/>
                </a:solidFill>
                <a:effectLst/>
                <a:latin typeface="Times New Roman" panose="02020603050405020304" pitchFamily="18" charset="0"/>
                <a:ea typeface="Times New Roman" panose="02020603050405020304" pitchFamily="18" charset="0"/>
              </a:rPr>
              <a:t>The process of comprehensive listening can be </a:t>
            </a:r>
            <a:r>
              <a:rPr lang="en-US" sz="2400" kern="100" dirty="0">
                <a:solidFill>
                  <a:srgbClr val="000000"/>
                </a:solidFill>
                <a:effectLst/>
                <a:highlight>
                  <a:srgbClr val="00FF00"/>
                </a:highlight>
                <a:latin typeface="Times New Roman" panose="02020603050405020304" pitchFamily="18" charset="0"/>
                <a:ea typeface="Times New Roman" panose="02020603050405020304" pitchFamily="18" charset="0"/>
              </a:rPr>
              <a:t>broken down into several key components: hearing, understanding, remembering, interpreting, evaluating, and responding. </a:t>
            </a:r>
          </a:p>
          <a:p>
            <a:pPr marR="0" algn="just">
              <a:lnSpc>
                <a:spcPct val="112000"/>
              </a:lnSpc>
              <a:spcAft>
                <a:spcPts val="1430"/>
              </a:spcAft>
            </a:pPr>
            <a:r>
              <a:rPr lang="en-US" sz="2400" kern="100" dirty="0">
                <a:solidFill>
                  <a:srgbClr val="000000"/>
                </a:solidFill>
                <a:latin typeface="Times New Roman" panose="02020603050405020304" pitchFamily="18" charset="0"/>
                <a:ea typeface="Times New Roman" panose="02020603050405020304" pitchFamily="18" charset="0"/>
              </a:rPr>
              <a:t>VIII. </a:t>
            </a:r>
            <a:r>
              <a:rPr lang="en-US" sz="2400" kern="100" dirty="0">
                <a:solidFill>
                  <a:srgbClr val="000000"/>
                </a:solidFill>
                <a:effectLst/>
                <a:latin typeface="Times New Roman" panose="02020603050405020304" pitchFamily="18" charset="0"/>
                <a:ea typeface="Times New Roman" panose="02020603050405020304" pitchFamily="18" charset="0"/>
              </a:rPr>
              <a:t>Each of these components plays a crucial role in ensuring that the listener can fully grasp and respond appropriately to the speaker’s message. </a:t>
            </a:r>
          </a:p>
          <a:p>
            <a:pPr marR="0" algn="just">
              <a:lnSpc>
                <a:spcPct val="112000"/>
              </a:lnSpc>
              <a:spcAft>
                <a:spcPts val="1430"/>
              </a:spcAft>
            </a:pPr>
            <a:r>
              <a:rPr lang="en-US" sz="2400" kern="100" dirty="0">
                <a:solidFill>
                  <a:srgbClr val="000000"/>
                </a:solidFill>
                <a:effectLst/>
                <a:latin typeface="Times New Roman" panose="02020603050405020304" pitchFamily="18" charset="0"/>
                <a:ea typeface="Times New Roman" panose="02020603050405020304" pitchFamily="18" charset="0"/>
              </a:rPr>
              <a:t>IX. By developing these skills, individuals can become more effective communicators, capable of navigating complex conversations and building stronger, more empathetic relationships. </a:t>
            </a:r>
          </a:p>
          <a:p>
            <a:pPr marR="0" algn="just">
              <a:lnSpc>
                <a:spcPct val="112000"/>
              </a:lnSpc>
              <a:spcAft>
                <a:spcPts val="1430"/>
              </a:spcAft>
            </a:pPr>
            <a:r>
              <a:rPr lang="en-US" sz="2400" kern="100" dirty="0">
                <a:solidFill>
                  <a:srgbClr val="000000"/>
                </a:solidFill>
                <a:effectLst/>
                <a:latin typeface="Times New Roman" panose="02020603050405020304" pitchFamily="18" charset="0"/>
                <a:ea typeface="Times New Roman" panose="02020603050405020304" pitchFamily="18" charset="0"/>
              </a:rPr>
              <a:t>X. In today’s </a:t>
            </a:r>
            <a:r>
              <a:rPr lang="en-US" sz="2400" kern="100" dirty="0">
                <a:solidFill>
                  <a:srgbClr val="000000"/>
                </a:solidFill>
                <a:effectLst/>
                <a:highlight>
                  <a:srgbClr val="00FF00"/>
                </a:highlight>
                <a:latin typeface="Times New Roman" panose="02020603050405020304" pitchFamily="18" charset="0"/>
                <a:ea typeface="Times New Roman" panose="02020603050405020304" pitchFamily="18" charset="0"/>
              </a:rPr>
              <a:t>fast-paced world, where distractions are abundant and communication is often rushed, the ability to listen comprehensively is more valuable than ever.</a:t>
            </a:r>
          </a:p>
          <a:p>
            <a:pPr marR="0" algn="just">
              <a:lnSpc>
                <a:spcPct val="112000"/>
              </a:lnSpc>
              <a:spcAft>
                <a:spcPts val="1430"/>
              </a:spcAft>
            </a:pPr>
            <a:r>
              <a:rPr lang="en-US" sz="2400" kern="100" dirty="0">
                <a:solidFill>
                  <a:srgbClr val="000000"/>
                </a:solidFill>
                <a:effectLst/>
                <a:latin typeface="Times New Roman" panose="02020603050405020304" pitchFamily="18" charset="0"/>
                <a:ea typeface="Times New Roman" panose="02020603050405020304" pitchFamily="18" charset="0"/>
              </a:rPr>
              <a:t>XI .  It enables individuals to connect more deeply with others, resolve conflicts more effectively, and make more informed decisions. As such, honing comprehensive listening skills is an investment in both personal and professional growth. </a:t>
            </a:r>
          </a:p>
          <a:p>
            <a:pPr marR="0" algn="l">
              <a:lnSpc>
                <a:spcPct val="107000"/>
              </a:lnSpc>
              <a:spcAft>
                <a:spcPts val="1485"/>
              </a:spcAft>
            </a:pPr>
            <a:r>
              <a:rPr lang="en-US" sz="2400" kern="100" dirty="0">
                <a:solidFill>
                  <a:srgbClr val="000000"/>
                </a:solidFill>
                <a:effectLst/>
                <a:latin typeface="Times New Roman" panose="02020603050405020304" pitchFamily="18" charset="0"/>
                <a:ea typeface="Times New Roman" panose="02020603050405020304" pitchFamily="18" charset="0"/>
              </a:rPr>
              <a:t> </a:t>
            </a:r>
          </a:p>
        </p:txBody>
      </p:sp>
      <p:sp>
        <p:nvSpPr>
          <p:cNvPr id="2" name="Date Placeholder 1">
            <a:extLst>
              <a:ext uri="{FF2B5EF4-FFF2-40B4-BE49-F238E27FC236}">
                <a16:creationId xmlns:a16="http://schemas.microsoft.com/office/drawing/2014/main" id="{43E48DE9-3E86-EFCC-19CC-A38BCDBEA4BF}"/>
              </a:ext>
            </a:extLst>
          </p:cNvPr>
          <p:cNvSpPr>
            <a:spLocks noGrp="1"/>
          </p:cNvSpPr>
          <p:nvPr>
            <p:ph type="dt" sz="half" idx="10"/>
          </p:nvPr>
        </p:nvSpPr>
        <p:spPr/>
        <p:txBody>
          <a:bodyPr/>
          <a:lstStyle/>
          <a:p>
            <a:fld id="{765D276B-088D-4028-8793-9F8F5118FA56}" type="datetime1">
              <a:rPr lang="en-US" smtClean="0"/>
              <a:t>8/17/2025</a:t>
            </a:fld>
            <a:endParaRPr lang="en-US"/>
          </a:p>
        </p:txBody>
      </p:sp>
      <p:sp>
        <p:nvSpPr>
          <p:cNvPr id="4" name="Footer Placeholder 3">
            <a:extLst>
              <a:ext uri="{FF2B5EF4-FFF2-40B4-BE49-F238E27FC236}">
                <a16:creationId xmlns:a16="http://schemas.microsoft.com/office/drawing/2014/main" id="{7FB50F29-FEFF-55DE-BBDE-01EACC581017}"/>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2901181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9B01CA-3FCF-B78F-CA65-38F118241C17}"/>
              </a:ext>
            </a:extLst>
          </p:cNvPr>
          <p:cNvSpPr txBox="1"/>
          <p:nvPr/>
        </p:nvSpPr>
        <p:spPr>
          <a:xfrm>
            <a:off x="353962" y="350347"/>
            <a:ext cx="11690554" cy="5856860"/>
          </a:xfrm>
          <a:prstGeom prst="rect">
            <a:avLst/>
          </a:prstGeom>
          <a:noFill/>
        </p:spPr>
        <p:txBody>
          <a:bodyPr wrap="square">
            <a:spAutoFit/>
          </a:bodyPr>
          <a:lstStyle/>
          <a:p>
            <a:pPr marL="6350" marR="0" indent="-6350">
              <a:lnSpc>
                <a:spcPct val="107000"/>
              </a:lnSpc>
              <a:spcAft>
                <a:spcPts val="1490"/>
              </a:spcAft>
              <a:buNone/>
            </a:pPr>
            <a:r>
              <a:rPr lang="en-US" sz="3600" b="1" kern="100" dirty="0">
                <a:solidFill>
                  <a:srgbClr val="000000"/>
                </a:solidFill>
                <a:effectLst/>
                <a:highlight>
                  <a:srgbClr val="FFFF00"/>
                </a:highlight>
                <a:latin typeface="Times New Roman" panose="02020603050405020304" pitchFamily="18" charset="0"/>
                <a:ea typeface="Times New Roman" panose="02020603050405020304" pitchFamily="18" charset="0"/>
              </a:rPr>
              <a:t>1.</a:t>
            </a:r>
            <a:r>
              <a:rPr lang="en-US" sz="3200" b="1" kern="100" dirty="0">
                <a:solidFill>
                  <a:srgbClr val="000000"/>
                </a:solidFill>
                <a:effectLst/>
                <a:highlight>
                  <a:srgbClr val="FFFF00"/>
                </a:highlight>
                <a:latin typeface="Times New Roman" panose="02020603050405020304" pitchFamily="18" charset="0"/>
                <a:ea typeface="Times New Roman" panose="02020603050405020304" pitchFamily="18" charset="0"/>
              </a:rPr>
              <a:t>2 Significance of Comprehensive Listening Skills </a:t>
            </a:r>
          </a:p>
          <a:p>
            <a:pPr marL="6350" marR="0" indent="-6350" algn="just">
              <a:lnSpc>
                <a:spcPct val="112000"/>
              </a:lnSpc>
              <a:spcAft>
                <a:spcPts val="1430"/>
              </a:spcAft>
              <a:buNone/>
            </a:pPr>
            <a:r>
              <a:rPr lang="en-US" sz="2000" kern="100" dirty="0">
                <a:solidFill>
                  <a:srgbClr val="000000"/>
                </a:solidFill>
                <a:effectLst/>
                <a:latin typeface="Times New Roman" panose="02020603050405020304" pitchFamily="18" charset="0"/>
                <a:ea typeface="Times New Roman" panose="02020603050405020304" pitchFamily="18" charset="0"/>
              </a:rPr>
              <a:t>Comprehensive listening skills are vital for effective communication and interaction in various aspects of life. They go beyond merely hearing words to include understanding context, emotions, and underlying meanings, which makes them indispensable in numerous scenarios. Here are key points highlighting their significance: </a:t>
            </a:r>
          </a:p>
          <a:p>
            <a:pPr marR="0" lvl="0" algn="just" fontAlgn="base">
              <a:lnSpc>
                <a:spcPct val="112000"/>
              </a:lnSpc>
              <a:spcAft>
                <a:spcPts val="45"/>
              </a:spcAft>
              <a:buClr>
                <a:srgbClr val="000000"/>
              </a:buClr>
              <a:buSzPts val="1200"/>
            </a:pPr>
            <a:r>
              <a:rPr lang="en-US" sz="2000" b="1"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1. Enhanced Communication</a:t>
            </a:r>
            <a:r>
              <a:rPr lang="en-US" sz="2000"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Comprehensive listening ensures that </a:t>
            </a:r>
            <a:r>
              <a:rPr lang="en-US" sz="2000" u="none" strike="noStrike" kern="100" dirty="0">
                <a:solidFill>
                  <a:srgbClr val="FF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information is exchanged accurately and efficiently. </a:t>
            </a:r>
            <a:r>
              <a:rPr lang="en-US" sz="20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By fully understanding the speaker’s message, listeners can reduce misunderstandings and foster clearer, more </a:t>
            </a:r>
            <a:r>
              <a:rPr lang="en-US" sz="2000" u="none" strike="noStrike" kern="100" dirty="0">
                <a:solidFill>
                  <a:srgbClr val="FF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productive conversations</a:t>
            </a:r>
            <a:r>
              <a:rPr lang="en-US" sz="20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This clarity in communication is essential in both personal and professional settings, as it allows for the smooth transfer of ideas and information. </a:t>
            </a:r>
          </a:p>
          <a:p>
            <a:pPr marR="0" lvl="0" algn="just" fontAlgn="base">
              <a:lnSpc>
                <a:spcPct val="112000"/>
              </a:lnSpc>
              <a:spcAft>
                <a:spcPts val="45"/>
              </a:spcAft>
              <a:buClr>
                <a:srgbClr val="000000"/>
              </a:buClr>
              <a:buSzPts val="1200"/>
            </a:pPr>
            <a:endParaRPr lang="en-US" sz="20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fontAlgn="base">
              <a:lnSpc>
                <a:spcPct val="112000"/>
              </a:lnSpc>
              <a:spcAft>
                <a:spcPts val="45"/>
              </a:spcAft>
              <a:buClr>
                <a:srgbClr val="000000"/>
              </a:buClr>
              <a:buSzPts val="1200"/>
              <a:buFont typeface="+mj-lt"/>
              <a:buAutoNum type="arabicPeriod"/>
            </a:pPr>
            <a:endParaRPr lang="en-US" sz="20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R="0" lvl="0" algn="just" fontAlgn="base">
              <a:lnSpc>
                <a:spcPct val="112000"/>
              </a:lnSpc>
              <a:spcAft>
                <a:spcPts val="50"/>
              </a:spcAft>
              <a:buClr>
                <a:srgbClr val="000000"/>
              </a:buClr>
              <a:buSzPts val="1200"/>
            </a:pPr>
            <a:r>
              <a:rPr lang="en-US" sz="2000" b="1"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2. Improved Relationships</a:t>
            </a:r>
            <a:r>
              <a:rPr lang="en-US" sz="2000"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u="none" strike="noStrike" kern="100" dirty="0">
                <a:solidFill>
                  <a:srgbClr val="FF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Attentive listening demonstrates respect and empathy towards the speaker</a:t>
            </a:r>
            <a:r>
              <a:rPr lang="en-US" sz="20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which is fundamental in building </a:t>
            </a:r>
            <a:r>
              <a:rPr lang="en-US" sz="2000" u="none" strike="noStrike" kern="100" dirty="0">
                <a:solidFill>
                  <a:srgbClr val="FF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trust and strengthening connections between individuals</a:t>
            </a:r>
            <a:r>
              <a:rPr lang="en-US" sz="20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In personal relationships, it shows care and concern, while in professional settings, it </a:t>
            </a:r>
            <a:r>
              <a:rPr lang="en-US" sz="2000" u="none" strike="noStrike" kern="100" dirty="0">
                <a:solidFill>
                  <a:srgbClr val="FF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fosters collaboration and teamwork</a:t>
            </a:r>
            <a:r>
              <a:rPr lang="en-US" sz="20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By valuing others’ perspectives, listeners can create a more supportive and understanding environment, leading to deeper and more meaningful connections. </a:t>
            </a:r>
          </a:p>
        </p:txBody>
      </p:sp>
      <p:sp>
        <p:nvSpPr>
          <p:cNvPr id="2" name="Date Placeholder 1">
            <a:extLst>
              <a:ext uri="{FF2B5EF4-FFF2-40B4-BE49-F238E27FC236}">
                <a16:creationId xmlns:a16="http://schemas.microsoft.com/office/drawing/2014/main" id="{8578541D-C330-FCDC-15EF-C19DA27F0B4E}"/>
              </a:ext>
            </a:extLst>
          </p:cNvPr>
          <p:cNvSpPr>
            <a:spLocks noGrp="1"/>
          </p:cNvSpPr>
          <p:nvPr>
            <p:ph type="dt" sz="half" idx="10"/>
          </p:nvPr>
        </p:nvSpPr>
        <p:spPr/>
        <p:txBody>
          <a:bodyPr/>
          <a:lstStyle/>
          <a:p>
            <a:fld id="{6D840238-9F7D-40A9-9D0A-03FADF0FA09E}" type="datetime1">
              <a:rPr lang="en-US" smtClean="0"/>
              <a:t>8/17/2025</a:t>
            </a:fld>
            <a:endParaRPr lang="en-US"/>
          </a:p>
        </p:txBody>
      </p:sp>
      <p:sp>
        <p:nvSpPr>
          <p:cNvPr id="4" name="Footer Placeholder 3">
            <a:extLst>
              <a:ext uri="{FF2B5EF4-FFF2-40B4-BE49-F238E27FC236}">
                <a16:creationId xmlns:a16="http://schemas.microsoft.com/office/drawing/2014/main" id="{BFE3A68D-66A8-BD67-4499-8CD765F7A2CE}"/>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1970303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947F93-335C-FFA3-DDEF-55338522279B}"/>
              </a:ext>
            </a:extLst>
          </p:cNvPr>
          <p:cNvSpPr txBox="1"/>
          <p:nvPr/>
        </p:nvSpPr>
        <p:spPr>
          <a:xfrm>
            <a:off x="766916" y="407435"/>
            <a:ext cx="10402529" cy="5581593"/>
          </a:xfrm>
          <a:prstGeom prst="rect">
            <a:avLst/>
          </a:prstGeom>
          <a:noFill/>
        </p:spPr>
        <p:txBody>
          <a:bodyPr wrap="square">
            <a:spAutoFit/>
          </a:bodyPr>
          <a:lstStyle/>
          <a:p>
            <a:pPr marR="0" lvl="0" algn="just" fontAlgn="base">
              <a:lnSpc>
                <a:spcPct val="112000"/>
              </a:lnSpc>
              <a:spcAft>
                <a:spcPts val="45"/>
              </a:spcAft>
              <a:buClr>
                <a:srgbClr val="000000"/>
              </a:buClr>
              <a:buSzPts val="1200"/>
            </a:pPr>
            <a:r>
              <a:rPr lang="en-US" sz="2000" b="1"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3.Conflict Resolution</a:t>
            </a:r>
            <a:r>
              <a:rPr lang="en-US" sz="2000"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Comprehensive listening is crucial in understanding all sides of a conflict, which </a:t>
            </a:r>
            <a:r>
              <a:rPr lang="en-US" sz="2000" u="none" strike="noStrike" kern="100" dirty="0">
                <a:solidFill>
                  <a:srgbClr val="FF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helps in finding amicable solutions</a:t>
            </a:r>
            <a:r>
              <a:rPr lang="en-US" sz="20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By fully grasping the concerns and viewpoints of all parties involved, listeners can address the root causes of disagreements. This leads to more effective and lasting resolutions, as the solutions are based on a thorough understanding of the issues at hand, rather than superficial compromises.</a:t>
            </a:r>
          </a:p>
          <a:p>
            <a:pPr marR="0" lvl="0" algn="just" fontAlgn="base">
              <a:lnSpc>
                <a:spcPct val="112000"/>
              </a:lnSpc>
              <a:spcAft>
                <a:spcPts val="45"/>
              </a:spcAft>
              <a:buClr>
                <a:srgbClr val="000000"/>
              </a:buClr>
              <a:buSzPts val="1200"/>
            </a:pPr>
            <a:r>
              <a:rPr lang="en-US" sz="20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p>
          <a:p>
            <a:pPr marR="0" lvl="0" algn="just" fontAlgn="base">
              <a:lnSpc>
                <a:spcPct val="112000"/>
              </a:lnSpc>
              <a:spcAft>
                <a:spcPts val="40"/>
              </a:spcAft>
              <a:buClr>
                <a:srgbClr val="000000"/>
              </a:buClr>
              <a:buSzPts val="1200"/>
            </a:pPr>
            <a:r>
              <a:rPr lang="en-US" sz="2000" b="1"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4 Effective Problem-Solving </a:t>
            </a:r>
            <a:r>
              <a:rPr lang="en-US" sz="2000"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 thorough understanding of a </a:t>
            </a:r>
            <a:r>
              <a:rPr lang="en-US" sz="2000" u="none" strike="noStrike" kern="100" dirty="0">
                <a:solidFill>
                  <a:srgbClr val="FF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problem from multiple perspectives aids in finding the best solution</a:t>
            </a:r>
            <a:r>
              <a:rPr lang="en-US" sz="20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Comprehensive listening allows individuals to gather all relevant information and consider different viewpoints, which facilitates better decision-making processes. By ensuring that all aspects of a problem are understood, listeners can develop more effective and innovative solutions, leading to improved outcomes in various situations. </a:t>
            </a:r>
          </a:p>
          <a:p>
            <a:pPr marR="0" lvl="0" algn="just" fontAlgn="base">
              <a:lnSpc>
                <a:spcPct val="112000"/>
              </a:lnSpc>
              <a:spcAft>
                <a:spcPts val="40"/>
              </a:spcAft>
              <a:buClr>
                <a:srgbClr val="000000"/>
              </a:buClr>
              <a:buSzPts val="1200"/>
            </a:pPr>
            <a:endParaRPr lang="en-US" sz="20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R="0" lvl="0" algn="just" fontAlgn="base">
              <a:lnSpc>
                <a:spcPct val="112000"/>
              </a:lnSpc>
              <a:spcAft>
                <a:spcPts val="40"/>
              </a:spcAft>
              <a:buClr>
                <a:srgbClr val="000000"/>
              </a:buClr>
              <a:buSzPts val="1200"/>
            </a:pPr>
            <a:r>
              <a:rPr lang="en-US" sz="2000" b="1"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5. Increased Empathy and Understanding</a:t>
            </a:r>
            <a:r>
              <a:rPr lang="en-US" sz="2000"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u="none" strike="noStrike" kern="100" dirty="0">
                <a:solidFill>
                  <a:srgbClr val="FF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Comprehensive listening involve paying attention to the emotional content and nonverbal cues of the speaker</a:t>
            </a:r>
            <a:r>
              <a:rPr lang="en-US" sz="20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which increases empathy and understanding. This emotional intelligence is crucial in building strong </a:t>
            </a:r>
            <a:r>
              <a:rPr lang="en-US" sz="2000" u="none" strike="noStrike" kern="100" dirty="0">
                <a:solidFill>
                  <a:srgbClr val="FF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interpersonal relationships and fostering a compassionate and supportive environment. </a:t>
            </a:r>
          </a:p>
        </p:txBody>
      </p:sp>
      <p:sp>
        <p:nvSpPr>
          <p:cNvPr id="2" name="Date Placeholder 1">
            <a:extLst>
              <a:ext uri="{FF2B5EF4-FFF2-40B4-BE49-F238E27FC236}">
                <a16:creationId xmlns:a16="http://schemas.microsoft.com/office/drawing/2014/main" id="{7954FBAB-29AF-7947-33C0-63EF28C600AD}"/>
              </a:ext>
            </a:extLst>
          </p:cNvPr>
          <p:cNvSpPr>
            <a:spLocks noGrp="1"/>
          </p:cNvSpPr>
          <p:nvPr>
            <p:ph type="dt" sz="half" idx="10"/>
          </p:nvPr>
        </p:nvSpPr>
        <p:spPr/>
        <p:txBody>
          <a:bodyPr/>
          <a:lstStyle/>
          <a:p>
            <a:fld id="{0C0F7186-D3AF-4B01-A3D8-2CACB408652C}" type="datetime1">
              <a:rPr lang="en-US" smtClean="0"/>
              <a:t>8/17/2025</a:t>
            </a:fld>
            <a:endParaRPr lang="en-US"/>
          </a:p>
        </p:txBody>
      </p:sp>
      <p:sp>
        <p:nvSpPr>
          <p:cNvPr id="4" name="Footer Placeholder 3">
            <a:extLst>
              <a:ext uri="{FF2B5EF4-FFF2-40B4-BE49-F238E27FC236}">
                <a16:creationId xmlns:a16="http://schemas.microsoft.com/office/drawing/2014/main" id="{8DAA856A-AC77-A37F-BE64-BE49BDAB4155}"/>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2951937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08470E-AC8E-22B4-6107-2AFBE95F828A}"/>
              </a:ext>
            </a:extLst>
          </p:cNvPr>
          <p:cNvSpPr txBox="1"/>
          <p:nvPr/>
        </p:nvSpPr>
        <p:spPr>
          <a:xfrm>
            <a:off x="707923" y="117988"/>
            <a:ext cx="11061290" cy="6200352"/>
          </a:xfrm>
          <a:prstGeom prst="rect">
            <a:avLst/>
          </a:prstGeom>
          <a:noFill/>
        </p:spPr>
        <p:txBody>
          <a:bodyPr wrap="square">
            <a:spAutoFit/>
          </a:bodyPr>
          <a:lstStyle/>
          <a:p>
            <a:pPr algn="just" fontAlgn="base">
              <a:lnSpc>
                <a:spcPct val="112000"/>
              </a:lnSpc>
              <a:spcAft>
                <a:spcPts val="1430"/>
              </a:spcAft>
              <a:buClr>
                <a:srgbClr val="000000"/>
              </a:buClr>
              <a:buSzPts val="1200"/>
            </a:pPr>
            <a:r>
              <a:rPr lang="en-US" sz="2400" b="1" dirty="0">
                <a:solidFill>
                  <a:srgbClr val="000000"/>
                </a:solidFill>
                <a:effectLst/>
                <a:highlight>
                  <a:srgbClr val="FFFF00"/>
                </a:highlight>
                <a:latin typeface="Times New Roman" panose="02020603050405020304" pitchFamily="18" charset="0"/>
                <a:ea typeface="Times New Roman" panose="02020603050405020304" pitchFamily="18" charset="0"/>
              </a:rPr>
              <a:t>6. Professional Success</a:t>
            </a:r>
            <a:r>
              <a:rPr lang="en-US" sz="2400" dirty="0">
                <a:solidFill>
                  <a:srgbClr val="000000"/>
                </a:solidFill>
                <a:effectLst/>
                <a:highlight>
                  <a:srgbClr val="FFFF00"/>
                </a:highlight>
                <a:latin typeface="Times New Roman" panose="02020603050405020304" pitchFamily="18" charset="0"/>
                <a:ea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rPr>
              <a:t>In professional settings, comprehensive listening skills are essential for </a:t>
            </a:r>
            <a:r>
              <a:rPr lang="en-US" sz="2400" dirty="0">
                <a:solidFill>
                  <a:srgbClr val="FF0000"/>
                </a:solidFill>
                <a:effectLst/>
                <a:latin typeface="Times New Roman" panose="02020603050405020304" pitchFamily="18" charset="0"/>
                <a:ea typeface="Times New Roman" panose="02020603050405020304" pitchFamily="18" charset="0"/>
              </a:rPr>
              <a:t>leadership, teamwork, and customer relations</a:t>
            </a:r>
            <a:r>
              <a:rPr lang="en-US" sz="2400" dirty="0">
                <a:solidFill>
                  <a:srgbClr val="000000"/>
                </a:solidFill>
                <a:effectLst/>
                <a:latin typeface="Times New Roman" panose="02020603050405020304" pitchFamily="18" charset="0"/>
                <a:ea typeface="Times New Roman" panose="02020603050405020304" pitchFamily="18" charset="0"/>
              </a:rPr>
              <a:t>. Leaders who listen effectively </a:t>
            </a:r>
            <a:r>
              <a:rPr lang="en-US" sz="2400" dirty="0">
                <a:solidFill>
                  <a:srgbClr val="FF0000"/>
                </a:solidFill>
                <a:effectLst/>
                <a:latin typeface="Times New Roman" panose="02020603050405020304" pitchFamily="18" charset="0"/>
                <a:ea typeface="Times New Roman" panose="02020603050405020304" pitchFamily="18" charset="0"/>
              </a:rPr>
              <a:t>can inspire and motivate their teams</a:t>
            </a:r>
            <a:r>
              <a:rPr lang="en-US" sz="2400" dirty="0">
                <a:solidFill>
                  <a:srgbClr val="000000"/>
                </a:solidFill>
                <a:effectLst/>
                <a:latin typeface="Times New Roman" panose="02020603050405020304" pitchFamily="18" charset="0"/>
                <a:ea typeface="Times New Roman" panose="02020603050405020304" pitchFamily="18" charset="0"/>
              </a:rPr>
              <a:t>, understand their needs and concerns, and make informed decisions. Similarly, professionals who listen well .</a:t>
            </a:r>
            <a:endParaRPr lang="en-US" sz="2400" dirty="0"/>
          </a:p>
          <a:p>
            <a:pPr marR="0" lvl="0" algn="just" fontAlgn="base">
              <a:lnSpc>
                <a:spcPct val="112000"/>
              </a:lnSpc>
              <a:spcAft>
                <a:spcPts val="1430"/>
              </a:spcAft>
              <a:buClr>
                <a:srgbClr val="000000"/>
              </a:buClr>
              <a:buSzPts val="1200"/>
            </a:pPr>
            <a:endParaRPr lang="en-US" sz="2400" b="1"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R="0" lvl="0" algn="just" fontAlgn="base">
              <a:lnSpc>
                <a:spcPct val="112000"/>
              </a:lnSpc>
              <a:spcAft>
                <a:spcPts val="1430"/>
              </a:spcAft>
              <a:buClr>
                <a:srgbClr val="000000"/>
              </a:buClr>
              <a:buSzPts val="1200"/>
            </a:pPr>
            <a:r>
              <a:rPr lang="en-US" sz="2400" b="1"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7. Personal Growth</a:t>
            </a:r>
            <a:r>
              <a:rPr lang="en-US" sz="2400" u="none" strike="noStrike" kern="100" dirty="0">
                <a:solidFill>
                  <a:srgbClr val="000000"/>
                </a:solidFill>
                <a:effectLst/>
                <a:highlight>
                  <a:srgbClr val="FFFF00"/>
                </a:highligh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Developing comprehensive listening skills contributes to personal growth by </a:t>
            </a:r>
            <a:r>
              <a:rPr lang="en-US" sz="2400" u="none" strike="noStrike" kern="100" dirty="0">
                <a:solidFill>
                  <a:srgbClr val="FF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enhancing self-awareness and mindfulness</a:t>
            </a:r>
            <a:r>
              <a:rPr lang="en-US" sz="24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It encourages individuals to be present in the moment, understand their own communication styles, and improve their interactions with others. This leads to a more fulfilling and balanced life. </a:t>
            </a:r>
          </a:p>
          <a:p>
            <a:pPr>
              <a:buNone/>
            </a:pPr>
            <a:r>
              <a:rPr lang="en-US" sz="2400" dirty="0">
                <a:solidFill>
                  <a:srgbClr val="000000"/>
                </a:solidFill>
                <a:effectLst/>
                <a:latin typeface="Times New Roman" panose="02020603050405020304" pitchFamily="18" charset="0"/>
                <a:ea typeface="Times New Roman" panose="02020603050405020304" pitchFamily="18" charset="0"/>
              </a:rPr>
              <a:t>Comprehensive listening skills are fundamental for effective communication, </a:t>
            </a:r>
            <a:r>
              <a:rPr lang="en-US" sz="2400" dirty="0">
                <a:solidFill>
                  <a:srgbClr val="FF0000"/>
                </a:solidFill>
                <a:effectLst/>
                <a:latin typeface="Times New Roman" panose="02020603050405020304" pitchFamily="18" charset="0"/>
                <a:ea typeface="Times New Roman" panose="02020603050405020304" pitchFamily="18" charset="0"/>
              </a:rPr>
              <a:t>relationship building, conflict resolution, problem-solving, empathy, professional success, and personal growth</a:t>
            </a:r>
            <a:r>
              <a:rPr lang="en-US" sz="2400" dirty="0">
                <a:solidFill>
                  <a:srgbClr val="000000"/>
                </a:solidFill>
                <a:effectLst/>
                <a:latin typeface="Times New Roman" panose="02020603050405020304" pitchFamily="18" charset="0"/>
                <a:ea typeface="Times New Roman" panose="02020603050405020304" pitchFamily="18" charset="0"/>
              </a:rPr>
              <a:t>. By cultivating these skills, individuals can enhance their interactions, achieve their goals, and contribute positively to their personal and professional environments</a:t>
            </a:r>
            <a:endParaRPr lang="en-US" sz="2400" dirty="0"/>
          </a:p>
        </p:txBody>
      </p:sp>
      <p:sp>
        <p:nvSpPr>
          <p:cNvPr id="2" name="Date Placeholder 1">
            <a:extLst>
              <a:ext uri="{FF2B5EF4-FFF2-40B4-BE49-F238E27FC236}">
                <a16:creationId xmlns:a16="http://schemas.microsoft.com/office/drawing/2014/main" id="{E6A69073-B392-3611-9B30-30A2463DF8BE}"/>
              </a:ext>
            </a:extLst>
          </p:cNvPr>
          <p:cNvSpPr>
            <a:spLocks noGrp="1"/>
          </p:cNvSpPr>
          <p:nvPr>
            <p:ph type="dt" sz="half" idx="10"/>
          </p:nvPr>
        </p:nvSpPr>
        <p:spPr/>
        <p:txBody>
          <a:bodyPr/>
          <a:lstStyle/>
          <a:p>
            <a:fld id="{2CCB50DD-AEAA-4EC2-8464-C2732E505F42}" type="datetime1">
              <a:rPr lang="en-US" smtClean="0"/>
              <a:t>8/17/2025</a:t>
            </a:fld>
            <a:endParaRPr lang="en-US"/>
          </a:p>
        </p:txBody>
      </p:sp>
      <p:sp>
        <p:nvSpPr>
          <p:cNvPr id="4" name="Footer Placeholder 3">
            <a:extLst>
              <a:ext uri="{FF2B5EF4-FFF2-40B4-BE49-F238E27FC236}">
                <a16:creationId xmlns:a16="http://schemas.microsoft.com/office/drawing/2014/main" id="{2D7A65DC-B868-5451-0B7D-A1CA99EEC55B}"/>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3092992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C7C2CC-08E0-1AA2-0DA9-B9769FB46616}"/>
              </a:ext>
            </a:extLst>
          </p:cNvPr>
          <p:cNvSpPr txBox="1"/>
          <p:nvPr/>
        </p:nvSpPr>
        <p:spPr>
          <a:xfrm>
            <a:off x="412955" y="-91704"/>
            <a:ext cx="10726993" cy="6821355"/>
          </a:xfrm>
          <a:prstGeom prst="rect">
            <a:avLst/>
          </a:prstGeom>
          <a:noFill/>
        </p:spPr>
        <p:txBody>
          <a:bodyPr wrap="square">
            <a:spAutoFit/>
          </a:bodyPr>
          <a:lstStyle/>
          <a:p>
            <a:pPr marL="6350" marR="0" indent="-6350" algn="l">
              <a:lnSpc>
                <a:spcPct val="107000"/>
              </a:lnSpc>
              <a:spcAft>
                <a:spcPts val="1490"/>
              </a:spcAft>
              <a:buNone/>
            </a:pPr>
            <a:r>
              <a:rPr lang="en-US" sz="3600" b="1" kern="100" dirty="0">
                <a:solidFill>
                  <a:srgbClr val="000000"/>
                </a:solidFill>
                <a:effectLst/>
                <a:latin typeface="Times New Roman" panose="02020603050405020304" pitchFamily="18" charset="0"/>
                <a:ea typeface="Times New Roman" panose="02020603050405020304" pitchFamily="18" charset="0"/>
              </a:rPr>
              <a:t>1.3 Features of Comprehensive Listening </a:t>
            </a:r>
            <a:endParaRPr lang="en-US" sz="3600" kern="100" dirty="0">
              <a:solidFill>
                <a:srgbClr val="000000"/>
              </a:solidFill>
              <a:effectLst/>
              <a:latin typeface="Times New Roman" panose="02020603050405020304" pitchFamily="18" charset="0"/>
              <a:ea typeface="Times New Roman" panose="02020603050405020304" pitchFamily="18" charset="0"/>
            </a:endParaRPr>
          </a:p>
          <a:p>
            <a:pPr marL="6350" marR="0" indent="-6350">
              <a:lnSpc>
                <a:spcPct val="107000"/>
              </a:lnSpc>
              <a:spcAft>
                <a:spcPts val="1490"/>
              </a:spcAft>
              <a:buNone/>
            </a:pPr>
            <a:r>
              <a:rPr lang="en-US" sz="4000" b="1" kern="100" dirty="0">
                <a:solidFill>
                  <a:srgbClr val="000000"/>
                </a:solidFill>
                <a:effectLst/>
                <a:highlight>
                  <a:srgbClr val="FFFF00"/>
                </a:highlight>
                <a:latin typeface="Times New Roman" panose="02020603050405020304" pitchFamily="18" charset="0"/>
                <a:ea typeface="Times New Roman" panose="02020603050405020304" pitchFamily="18" charset="0"/>
              </a:rPr>
              <a:t>1 Active Listening </a:t>
            </a:r>
          </a:p>
          <a:p>
            <a:pPr marL="6350" marR="0" indent="-6350" algn="just">
              <a:lnSpc>
                <a:spcPct val="112000"/>
              </a:lnSpc>
              <a:spcAft>
                <a:spcPts val="1430"/>
              </a:spcAft>
              <a:buNone/>
            </a:pPr>
            <a:r>
              <a:rPr lang="en-US" sz="2400" kern="100" dirty="0">
                <a:solidFill>
                  <a:srgbClr val="000000"/>
                </a:solidFill>
                <a:effectLst/>
                <a:latin typeface="Times New Roman" panose="02020603050405020304" pitchFamily="18" charset="0"/>
                <a:ea typeface="Times New Roman" panose="02020603050405020304" pitchFamily="18" charset="0"/>
              </a:rPr>
              <a:t>Active listening involves f</a:t>
            </a:r>
            <a:r>
              <a:rPr lang="en-US" sz="2400" kern="100" dirty="0">
                <a:solidFill>
                  <a:srgbClr val="FF0000"/>
                </a:solidFill>
                <a:effectLst/>
                <a:latin typeface="Times New Roman" panose="02020603050405020304" pitchFamily="18" charset="0"/>
                <a:ea typeface="Times New Roman" panose="02020603050405020304" pitchFamily="18" charset="0"/>
              </a:rPr>
              <a:t>ully engaging with the speaker</a:t>
            </a:r>
            <a:r>
              <a:rPr lang="en-US" sz="2400" kern="100" dirty="0">
                <a:solidFill>
                  <a:srgbClr val="000000"/>
                </a:solidFill>
                <a:effectLst/>
                <a:latin typeface="Times New Roman" panose="02020603050405020304" pitchFamily="18" charset="0"/>
                <a:ea typeface="Times New Roman" panose="02020603050405020304" pitchFamily="18" charset="0"/>
              </a:rPr>
              <a:t>, </a:t>
            </a:r>
            <a:r>
              <a:rPr lang="en-US" sz="2400" kern="100" dirty="0">
                <a:solidFill>
                  <a:srgbClr val="FF0000"/>
                </a:solidFill>
                <a:effectLst/>
                <a:latin typeface="Times New Roman" panose="02020603050405020304" pitchFamily="18" charset="0"/>
                <a:ea typeface="Times New Roman" panose="02020603050405020304" pitchFamily="18" charset="0"/>
              </a:rPr>
              <a:t>paying close attention to their words, tone, and body language. This means avoiding distractions, maintaining eye contact, and showing interest through nodding or verbal affirmations. </a:t>
            </a:r>
            <a:r>
              <a:rPr lang="en-US" sz="2400" kern="100" dirty="0">
                <a:solidFill>
                  <a:srgbClr val="000000"/>
                </a:solidFill>
                <a:effectLst/>
                <a:latin typeface="Times New Roman" panose="02020603050405020304" pitchFamily="18" charset="0"/>
                <a:ea typeface="Times New Roman" panose="02020603050405020304" pitchFamily="18" charset="0"/>
              </a:rPr>
              <a:t>Active listeners focus on understanding the speaker’s message rather than preparing a response while the other person is talking. </a:t>
            </a:r>
          </a:p>
          <a:p>
            <a:pPr marL="0" marR="0" indent="0" algn="l">
              <a:lnSpc>
                <a:spcPct val="107000"/>
              </a:lnSpc>
              <a:spcAft>
                <a:spcPts val="1430"/>
              </a:spcAft>
              <a:buNone/>
            </a:pPr>
            <a:r>
              <a:rPr lang="en-US" sz="2000" kern="100" dirty="0">
                <a:solidFill>
                  <a:srgbClr val="000000"/>
                </a:solidFill>
                <a:effectLst/>
                <a:latin typeface="Calibri" panose="020F0502020204030204" pitchFamily="34" charset="0"/>
                <a:ea typeface="Calibri" panose="020F0502020204030204" pitchFamily="34" charset="0"/>
              </a:rPr>
              <a:t> </a:t>
            </a:r>
            <a:endParaRPr lang="en-US" sz="2400" kern="100" dirty="0">
              <a:solidFill>
                <a:srgbClr val="000000"/>
              </a:solidFill>
              <a:effectLst/>
              <a:latin typeface="Times New Roman" panose="02020603050405020304" pitchFamily="18" charset="0"/>
              <a:ea typeface="Times New Roman" panose="02020603050405020304" pitchFamily="18" charset="0"/>
            </a:endParaRPr>
          </a:p>
          <a:p>
            <a:pPr marL="6350" marR="0" indent="-6350" algn="just">
              <a:lnSpc>
                <a:spcPct val="112000"/>
              </a:lnSpc>
              <a:spcAft>
                <a:spcPts val="1045"/>
              </a:spcAft>
              <a:buNone/>
            </a:pPr>
            <a:r>
              <a:rPr lang="en-US" sz="2400" kern="100" dirty="0">
                <a:solidFill>
                  <a:srgbClr val="000000"/>
                </a:solidFill>
                <a:effectLst/>
                <a:latin typeface="Times New Roman" panose="02020603050405020304" pitchFamily="18" charset="0"/>
                <a:ea typeface="Times New Roman" panose="02020603050405020304" pitchFamily="18" charset="0"/>
              </a:rPr>
              <a:t> Concentration: Focusing entirely on the speaker without getting distracted. </a:t>
            </a:r>
          </a:p>
          <a:p>
            <a:pPr marL="6350" marR="0" indent="-6350" algn="just">
              <a:lnSpc>
                <a:spcPct val="112000"/>
              </a:lnSpc>
              <a:spcAft>
                <a:spcPts val="1045"/>
              </a:spcAft>
              <a:buNone/>
            </a:pPr>
            <a:r>
              <a:rPr lang="en-US" sz="2400" kern="100" dirty="0">
                <a:solidFill>
                  <a:srgbClr val="000000"/>
                </a:solidFill>
                <a:effectLst/>
                <a:latin typeface="Times New Roman" panose="02020603050405020304" pitchFamily="18" charset="0"/>
                <a:ea typeface="Times New Roman" panose="02020603050405020304" pitchFamily="18" charset="0"/>
              </a:rPr>
              <a:t> Interaction: Providing verbal affirmations like “I see” or “Go on” to encourage the speaker. </a:t>
            </a:r>
          </a:p>
          <a:p>
            <a:pPr marL="6350" marR="0" indent="-6350" algn="just">
              <a:lnSpc>
                <a:spcPct val="112000"/>
              </a:lnSpc>
              <a:spcAft>
                <a:spcPts val="1430"/>
              </a:spcAft>
              <a:buNone/>
            </a:pPr>
            <a:r>
              <a:rPr lang="en-US" sz="2400" kern="100" dirty="0">
                <a:solidFill>
                  <a:srgbClr val="000000"/>
                </a:solidFill>
                <a:effectLst/>
                <a:latin typeface="Times New Roman" panose="02020603050405020304" pitchFamily="18" charset="0"/>
                <a:ea typeface="Times New Roman" panose="02020603050405020304" pitchFamily="18" charset="0"/>
              </a:rPr>
              <a:t> Summarizing: Briefly summarizing points to ensure understanding. </a:t>
            </a:r>
          </a:p>
          <a:p>
            <a:pPr marL="6350" marR="0" indent="-6350">
              <a:lnSpc>
                <a:spcPct val="107000"/>
              </a:lnSpc>
              <a:spcAft>
                <a:spcPts val="1490"/>
              </a:spcAft>
              <a:buNone/>
            </a:pPr>
            <a:r>
              <a:rPr lang="en-US" kern="100" dirty="0">
                <a:solidFill>
                  <a:srgbClr val="000000"/>
                </a:solidFill>
                <a:effectLst/>
                <a:latin typeface="Times New Roman" panose="02020603050405020304" pitchFamily="18" charset="0"/>
                <a:ea typeface="Times New Roman" panose="02020603050405020304" pitchFamily="18" charset="0"/>
              </a:rPr>
              <a:t>. </a:t>
            </a:r>
          </a:p>
        </p:txBody>
      </p:sp>
      <p:sp>
        <p:nvSpPr>
          <p:cNvPr id="2" name="Date Placeholder 1">
            <a:extLst>
              <a:ext uri="{FF2B5EF4-FFF2-40B4-BE49-F238E27FC236}">
                <a16:creationId xmlns:a16="http://schemas.microsoft.com/office/drawing/2014/main" id="{9F80BE93-C00A-3CEF-268B-F581FAAF27AF}"/>
              </a:ext>
            </a:extLst>
          </p:cNvPr>
          <p:cNvSpPr>
            <a:spLocks noGrp="1"/>
          </p:cNvSpPr>
          <p:nvPr>
            <p:ph type="dt" sz="half" idx="10"/>
          </p:nvPr>
        </p:nvSpPr>
        <p:spPr/>
        <p:txBody>
          <a:bodyPr/>
          <a:lstStyle/>
          <a:p>
            <a:fld id="{196EA829-AF62-432E-8354-F022E95646F6}" type="datetime1">
              <a:rPr lang="en-US" smtClean="0"/>
              <a:t>8/17/2025</a:t>
            </a:fld>
            <a:endParaRPr lang="en-US"/>
          </a:p>
        </p:txBody>
      </p:sp>
      <p:sp>
        <p:nvSpPr>
          <p:cNvPr id="4" name="Footer Placeholder 3">
            <a:extLst>
              <a:ext uri="{FF2B5EF4-FFF2-40B4-BE49-F238E27FC236}">
                <a16:creationId xmlns:a16="http://schemas.microsoft.com/office/drawing/2014/main" id="{94393DCF-A61C-8661-C8A5-8CC3326B4609}"/>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2927204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5207EF-4C14-1EF4-319D-90DEDA54A442}"/>
              </a:ext>
            </a:extLst>
          </p:cNvPr>
          <p:cNvPicPr>
            <a:picLocks noChangeAspect="1"/>
          </p:cNvPicPr>
          <p:nvPr/>
        </p:nvPicPr>
        <p:blipFill>
          <a:blip r:embed="rId2"/>
          <a:stretch>
            <a:fillRect/>
          </a:stretch>
        </p:blipFill>
        <p:spPr>
          <a:xfrm>
            <a:off x="1219199" y="879847"/>
            <a:ext cx="8799872" cy="5279924"/>
          </a:xfrm>
          <a:prstGeom prst="rect">
            <a:avLst/>
          </a:prstGeom>
        </p:spPr>
      </p:pic>
      <p:pic>
        <p:nvPicPr>
          <p:cNvPr id="3" name="Picture 2">
            <a:extLst>
              <a:ext uri="{FF2B5EF4-FFF2-40B4-BE49-F238E27FC236}">
                <a16:creationId xmlns:a16="http://schemas.microsoft.com/office/drawing/2014/main" id="{77548916-A789-D878-58CD-F8566D507225}"/>
              </a:ext>
            </a:extLst>
          </p:cNvPr>
          <p:cNvPicPr>
            <a:picLocks noChangeAspect="1"/>
          </p:cNvPicPr>
          <p:nvPr/>
        </p:nvPicPr>
        <p:blipFill>
          <a:blip r:embed="rId2"/>
          <a:stretch>
            <a:fillRect/>
          </a:stretch>
        </p:blipFill>
        <p:spPr>
          <a:xfrm>
            <a:off x="1219199" y="698229"/>
            <a:ext cx="9313606" cy="5588164"/>
          </a:xfrm>
          <a:prstGeom prst="rect">
            <a:avLst/>
          </a:prstGeom>
        </p:spPr>
      </p:pic>
      <p:sp>
        <p:nvSpPr>
          <p:cNvPr id="5" name="TextBox 4">
            <a:extLst>
              <a:ext uri="{FF2B5EF4-FFF2-40B4-BE49-F238E27FC236}">
                <a16:creationId xmlns:a16="http://schemas.microsoft.com/office/drawing/2014/main" id="{74EEDC81-F699-FE9F-7EB7-5AF845E05F1D}"/>
              </a:ext>
            </a:extLst>
          </p:cNvPr>
          <p:cNvSpPr txBox="1"/>
          <p:nvPr/>
        </p:nvSpPr>
        <p:spPr>
          <a:xfrm>
            <a:off x="1396180" y="66823"/>
            <a:ext cx="6980903" cy="646331"/>
          </a:xfrm>
          <a:prstGeom prst="rect">
            <a:avLst/>
          </a:prstGeom>
          <a:noFill/>
        </p:spPr>
        <p:txBody>
          <a:bodyPr wrap="square">
            <a:spAutoFit/>
          </a:bodyPr>
          <a:lstStyle/>
          <a:p>
            <a:r>
              <a:rPr lang="en-US" sz="3600" dirty="0">
                <a:highlight>
                  <a:srgbClr val="FFFF00"/>
                </a:highlight>
              </a:rPr>
              <a:t>Features of comprehensive listening </a:t>
            </a:r>
            <a:endParaRPr lang="en-US" sz="3600" dirty="0"/>
          </a:p>
        </p:txBody>
      </p:sp>
      <p:sp>
        <p:nvSpPr>
          <p:cNvPr id="4" name="Date Placeholder 3">
            <a:extLst>
              <a:ext uri="{FF2B5EF4-FFF2-40B4-BE49-F238E27FC236}">
                <a16:creationId xmlns:a16="http://schemas.microsoft.com/office/drawing/2014/main" id="{E0C76C3F-636F-7740-E600-443D75568D12}"/>
              </a:ext>
            </a:extLst>
          </p:cNvPr>
          <p:cNvSpPr>
            <a:spLocks noGrp="1"/>
          </p:cNvSpPr>
          <p:nvPr>
            <p:ph type="dt" sz="half" idx="10"/>
          </p:nvPr>
        </p:nvSpPr>
        <p:spPr/>
        <p:txBody>
          <a:bodyPr/>
          <a:lstStyle/>
          <a:p>
            <a:fld id="{1B95BCC5-31E0-4522-A28C-9DFFD336ADAE}" type="datetime1">
              <a:rPr lang="en-US" smtClean="0"/>
              <a:t>8/17/2025</a:t>
            </a:fld>
            <a:endParaRPr lang="en-US"/>
          </a:p>
        </p:txBody>
      </p:sp>
      <p:sp>
        <p:nvSpPr>
          <p:cNvPr id="6" name="Footer Placeholder 5">
            <a:extLst>
              <a:ext uri="{FF2B5EF4-FFF2-40B4-BE49-F238E27FC236}">
                <a16:creationId xmlns:a16="http://schemas.microsoft.com/office/drawing/2014/main" id="{C84FFC7F-6110-709F-FCF0-8E3C34687F42}"/>
              </a:ext>
            </a:extLst>
          </p:cNvPr>
          <p:cNvSpPr>
            <a:spLocks noGrp="1"/>
          </p:cNvSpPr>
          <p:nvPr>
            <p:ph type="ftr" sz="quarter" idx="11"/>
          </p:nvPr>
        </p:nvSpPr>
        <p:spPr/>
        <p:txBody>
          <a:bodyPr/>
          <a:lstStyle/>
          <a:p>
            <a:r>
              <a:rPr lang="en-US"/>
              <a:t>Madhuri Ma'am Notes</a:t>
            </a:r>
          </a:p>
        </p:txBody>
      </p:sp>
    </p:spTree>
    <p:extLst>
      <p:ext uri="{BB962C8B-B14F-4D97-AF65-F5344CB8AC3E}">
        <p14:creationId xmlns:p14="http://schemas.microsoft.com/office/powerpoint/2010/main" val="1104983304"/>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319</TotalTime>
  <Words>2396</Words>
  <Application>Microsoft Office PowerPoint</Application>
  <PresentationFormat>Widescreen</PresentationFormat>
  <Paragraphs>177</Paragraphs>
  <Slides>28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Algerian</vt:lpstr>
      <vt:lpstr>Arial</vt:lpstr>
      <vt:lpstr>Arial Black</vt:lpstr>
      <vt:lpstr>Calibri</vt:lpstr>
      <vt:lpstr>Calibri Light</vt:lpstr>
      <vt:lpstr>Google Sans</vt:lpstr>
      <vt:lpstr>Times New Roman</vt:lpstr>
      <vt:lpstr>Wingdings</vt:lpstr>
      <vt:lpstr>Retrospect</vt:lpstr>
      <vt:lpstr>Unit – 1 Comprehensive Listening skills 1.1  WHAT AND WHY  1.2  Techniques for improving  listening  skills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comprehensive  listening skill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Madhuri Mishra</dc:creator>
  <cp:lastModifiedBy>Madhuri Mishra</cp:lastModifiedBy>
  <cp:revision>17</cp:revision>
  <dcterms:created xsi:type="dcterms:W3CDTF">2025-07-07T03:45:01Z</dcterms:created>
  <dcterms:modified xsi:type="dcterms:W3CDTF">2025-08-17T08:39:28Z</dcterms:modified>
</cp:coreProperties>
</file>